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8" r:id="rId2"/>
    <p:sldId id="257" r:id="rId3"/>
    <p:sldId id="259" r:id="rId4"/>
    <p:sldId id="260" r:id="rId5"/>
    <p:sldId id="272"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7023100" cy="9309100"/>
  <p:embeddedFontLst>
    <p:embeddedFont>
      <p:font typeface="Goudy Old Style" panose="02020502050305020303" pitchFamily="18" charset="0"/>
      <p:regular r:id="rId19"/>
      <p:bold r:id="rId20"/>
      <p:italic r:id="rId21"/>
    </p:embeddedFont>
    <p:embeddedFont>
      <p:font typeface="Proxima Nova"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 Bodulovic" initials="" lastIdx="3" clrIdx="0"/>
  <p:cmAuthor id="1" name="Daria Guzzo" initials="" lastIdx="3" clrIdx="1"/>
  <p:cmAuthor id="2" name="Will Viederman" initials="" lastIdx="3" clrIdx="2"/>
  <p:cmAuthor id="3" name="Claudia Aiken" initials="" lastIdx="1" clrIdx="3"/>
  <p:cmAuthor id="4" name="Hayley Raetz" initials="" lastIdx="1" clrIdx="4"/>
  <p:cmAuthor id="5" name="Guzzo, Daria" initials="GD" lastIdx="1" clrIdx="5">
    <p:extLst>
      <p:ext uri="{19B8F6BF-5375-455C-9EA6-DF929625EA0E}">
        <p15:presenceInfo xmlns:p15="http://schemas.microsoft.com/office/powerpoint/2012/main" userId="Guzzo, D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99A"/>
    <a:srgbClr val="91441F"/>
    <a:srgbClr val="8DB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0930b917d6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0930b917d6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C Them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2"/>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2"/>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109" name="Google Shape;109;p12"/>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10" name="Google Shape;11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1" name="Google Shape;111;p12"/>
          <p:cNvPicPr preferRelativeResize="0"/>
          <p:nvPr/>
        </p:nvPicPr>
        <p:blipFill rotWithShape="1">
          <a:blip r:embed="rId2">
            <a:alphaModFix/>
          </a:blip>
          <a:srcRect l="7260" r="12508" b="13785"/>
          <a:stretch/>
        </p:blipFill>
        <p:spPr>
          <a:xfrm>
            <a:off x="8642700" y="4585075"/>
            <a:ext cx="461700" cy="445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45842" y="470362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3" name="Google Shape;23;p4"/>
          <p:cNvGrpSpPr/>
          <p:nvPr/>
        </p:nvGrpSpPr>
        <p:grpSpPr>
          <a:xfrm>
            <a:off x="708969" y="4750790"/>
            <a:ext cx="7841868" cy="373448"/>
            <a:chOff x="708969" y="4750790"/>
            <a:chExt cx="7841868" cy="373448"/>
          </a:xfrm>
        </p:grpSpPr>
        <p:grpSp>
          <p:nvGrpSpPr>
            <p:cNvPr id="24" name="Google Shape;24;p4"/>
            <p:cNvGrpSpPr/>
            <p:nvPr/>
          </p:nvGrpSpPr>
          <p:grpSpPr>
            <a:xfrm>
              <a:off x="708969" y="4781790"/>
              <a:ext cx="891454" cy="342448"/>
              <a:chOff x="5811125" y="3696725"/>
              <a:chExt cx="3553023" cy="1483102"/>
            </a:xfrm>
          </p:grpSpPr>
          <p:pic>
            <p:nvPicPr>
              <p:cNvPr id="25" name="Google Shape;25;p4"/>
              <p:cNvPicPr preferRelativeResize="0"/>
              <p:nvPr/>
            </p:nvPicPr>
            <p:blipFill rotWithShape="1">
              <a:blip r:embed="rId2">
                <a:alphaModFix/>
              </a:blip>
              <a:srcRect l="52499" t="61831" r="7050" b="17379"/>
              <a:stretch/>
            </p:blipFill>
            <p:spPr>
              <a:xfrm>
                <a:off x="5811125" y="4176075"/>
                <a:ext cx="1331002" cy="967424"/>
              </a:xfrm>
              <a:prstGeom prst="rect">
                <a:avLst/>
              </a:prstGeom>
              <a:noFill/>
              <a:ln>
                <a:noFill/>
              </a:ln>
            </p:spPr>
          </p:pic>
          <p:pic>
            <p:nvPicPr>
              <p:cNvPr id="26" name="Google Shape;26;p4"/>
              <p:cNvPicPr preferRelativeResize="0"/>
              <p:nvPr/>
            </p:nvPicPr>
            <p:blipFill rotWithShape="1">
              <a:blip r:embed="rId2">
                <a:alphaModFix/>
              </a:blip>
              <a:srcRect l="52499" t="71365" r="7050" b="16385"/>
              <a:stretch/>
            </p:blipFill>
            <p:spPr>
              <a:xfrm>
                <a:off x="6799275" y="4549826"/>
                <a:ext cx="1471023" cy="630001"/>
              </a:xfrm>
              <a:prstGeom prst="rect">
                <a:avLst/>
              </a:prstGeom>
              <a:noFill/>
              <a:ln>
                <a:noFill/>
              </a:ln>
            </p:spPr>
          </p:pic>
          <p:pic>
            <p:nvPicPr>
              <p:cNvPr id="27" name="Google Shape;27;p4"/>
              <p:cNvPicPr preferRelativeResize="0"/>
              <p:nvPr/>
            </p:nvPicPr>
            <p:blipFill rotWithShape="1">
              <a:blip r:embed="rId2">
                <a:alphaModFix/>
              </a:blip>
              <a:srcRect l="52499" t="61829" r="7050" b="16384"/>
              <a:stretch/>
            </p:blipFill>
            <p:spPr>
              <a:xfrm>
                <a:off x="7893125" y="4059325"/>
                <a:ext cx="1471023" cy="1120502"/>
              </a:xfrm>
              <a:prstGeom prst="rect">
                <a:avLst/>
              </a:prstGeom>
              <a:noFill/>
              <a:ln>
                <a:noFill/>
              </a:ln>
            </p:spPr>
          </p:pic>
          <p:pic>
            <p:nvPicPr>
              <p:cNvPr id="28" name="Google Shape;28;p4"/>
              <p:cNvPicPr preferRelativeResize="0"/>
              <p:nvPr/>
            </p:nvPicPr>
            <p:blipFill rotWithShape="1">
              <a:blip r:embed="rId2">
                <a:alphaModFix/>
              </a:blip>
              <a:srcRect l="52499" t="61828" r="7050" b="21585"/>
              <a:stretch/>
            </p:blipFill>
            <p:spPr>
              <a:xfrm>
                <a:off x="6799275" y="3696725"/>
                <a:ext cx="1471023" cy="853100"/>
              </a:xfrm>
              <a:prstGeom prst="rect">
                <a:avLst/>
              </a:prstGeom>
              <a:noFill/>
              <a:ln>
                <a:noFill/>
              </a:ln>
            </p:spPr>
          </p:pic>
        </p:grpSp>
        <p:grpSp>
          <p:nvGrpSpPr>
            <p:cNvPr id="29" name="Google Shape;29;p4"/>
            <p:cNvGrpSpPr/>
            <p:nvPr/>
          </p:nvGrpSpPr>
          <p:grpSpPr>
            <a:xfrm>
              <a:off x="1524758" y="4781790"/>
              <a:ext cx="891454" cy="342448"/>
              <a:chOff x="5811125" y="3696725"/>
              <a:chExt cx="3553023" cy="1483102"/>
            </a:xfrm>
          </p:grpSpPr>
          <p:pic>
            <p:nvPicPr>
              <p:cNvPr id="30" name="Google Shape;30;p4"/>
              <p:cNvPicPr preferRelativeResize="0"/>
              <p:nvPr/>
            </p:nvPicPr>
            <p:blipFill rotWithShape="1">
              <a:blip r:embed="rId2">
                <a:alphaModFix/>
              </a:blip>
              <a:srcRect l="52499" t="61831" r="7050" b="17379"/>
              <a:stretch/>
            </p:blipFill>
            <p:spPr>
              <a:xfrm>
                <a:off x="5811125" y="4176075"/>
                <a:ext cx="1331002" cy="967424"/>
              </a:xfrm>
              <a:prstGeom prst="rect">
                <a:avLst/>
              </a:prstGeom>
              <a:noFill/>
              <a:ln>
                <a:noFill/>
              </a:ln>
            </p:spPr>
          </p:pic>
          <p:pic>
            <p:nvPicPr>
              <p:cNvPr id="31" name="Google Shape;31;p4"/>
              <p:cNvPicPr preferRelativeResize="0"/>
              <p:nvPr/>
            </p:nvPicPr>
            <p:blipFill rotWithShape="1">
              <a:blip r:embed="rId2">
                <a:alphaModFix/>
              </a:blip>
              <a:srcRect l="52499" t="71365" r="7050" b="16385"/>
              <a:stretch/>
            </p:blipFill>
            <p:spPr>
              <a:xfrm>
                <a:off x="6799275" y="4549826"/>
                <a:ext cx="1471023" cy="630001"/>
              </a:xfrm>
              <a:prstGeom prst="rect">
                <a:avLst/>
              </a:prstGeom>
              <a:noFill/>
              <a:ln>
                <a:noFill/>
              </a:ln>
            </p:spPr>
          </p:pic>
          <p:pic>
            <p:nvPicPr>
              <p:cNvPr id="32" name="Google Shape;32;p4"/>
              <p:cNvPicPr preferRelativeResize="0"/>
              <p:nvPr/>
            </p:nvPicPr>
            <p:blipFill rotWithShape="1">
              <a:blip r:embed="rId2">
                <a:alphaModFix/>
              </a:blip>
              <a:srcRect l="52499" t="61829" r="7050" b="16384"/>
              <a:stretch/>
            </p:blipFill>
            <p:spPr>
              <a:xfrm>
                <a:off x="7893125" y="4059325"/>
                <a:ext cx="1471023" cy="1120502"/>
              </a:xfrm>
              <a:prstGeom prst="rect">
                <a:avLst/>
              </a:prstGeom>
              <a:noFill/>
              <a:ln>
                <a:noFill/>
              </a:ln>
            </p:spPr>
          </p:pic>
          <p:pic>
            <p:nvPicPr>
              <p:cNvPr id="33" name="Google Shape;33;p4"/>
              <p:cNvPicPr preferRelativeResize="0"/>
              <p:nvPr/>
            </p:nvPicPr>
            <p:blipFill rotWithShape="1">
              <a:blip r:embed="rId2">
                <a:alphaModFix/>
              </a:blip>
              <a:srcRect l="52499" t="61828" r="7050" b="21585"/>
              <a:stretch/>
            </p:blipFill>
            <p:spPr>
              <a:xfrm>
                <a:off x="6799275" y="3696725"/>
                <a:ext cx="1471023" cy="853100"/>
              </a:xfrm>
              <a:prstGeom prst="rect">
                <a:avLst/>
              </a:prstGeom>
              <a:noFill/>
              <a:ln>
                <a:noFill/>
              </a:ln>
            </p:spPr>
          </p:pic>
        </p:grpSp>
        <p:grpSp>
          <p:nvGrpSpPr>
            <p:cNvPr id="34" name="Google Shape;34;p4"/>
            <p:cNvGrpSpPr/>
            <p:nvPr/>
          </p:nvGrpSpPr>
          <p:grpSpPr>
            <a:xfrm>
              <a:off x="2328999" y="4781790"/>
              <a:ext cx="891454" cy="342448"/>
              <a:chOff x="5811125" y="3696725"/>
              <a:chExt cx="3553023" cy="1483102"/>
            </a:xfrm>
          </p:grpSpPr>
          <p:pic>
            <p:nvPicPr>
              <p:cNvPr id="35" name="Google Shape;35;p4"/>
              <p:cNvPicPr preferRelativeResize="0"/>
              <p:nvPr/>
            </p:nvPicPr>
            <p:blipFill rotWithShape="1">
              <a:blip r:embed="rId2">
                <a:alphaModFix/>
              </a:blip>
              <a:srcRect l="52499" t="61831" r="7050" b="17379"/>
              <a:stretch/>
            </p:blipFill>
            <p:spPr>
              <a:xfrm>
                <a:off x="5811125" y="4176075"/>
                <a:ext cx="1331002" cy="967424"/>
              </a:xfrm>
              <a:prstGeom prst="rect">
                <a:avLst/>
              </a:prstGeom>
              <a:noFill/>
              <a:ln>
                <a:noFill/>
              </a:ln>
            </p:spPr>
          </p:pic>
          <p:pic>
            <p:nvPicPr>
              <p:cNvPr id="36" name="Google Shape;36;p4"/>
              <p:cNvPicPr preferRelativeResize="0"/>
              <p:nvPr/>
            </p:nvPicPr>
            <p:blipFill rotWithShape="1">
              <a:blip r:embed="rId2">
                <a:alphaModFix/>
              </a:blip>
              <a:srcRect l="52499" t="71365" r="7050" b="16385"/>
              <a:stretch/>
            </p:blipFill>
            <p:spPr>
              <a:xfrm>
                <a:off x="6799275" y="4549826"/>
                <a:ext cx="1471023" cy="630001"/>
              </a:xfrm>
              <a:prstGeom prst="rect">
                <a:avLst/>
              </a:prstGeom>
              <a:noFill/>
              <a:ln>
                <a:noFill/>
              </a:ln>
            </p:spPr>
          </p:pic>
          <p:pic>
            <p:nvPicPr>
              <p:cNvPr id="37" name="Google Shape;37;p4"/>
              <p:cNvPicPr preferRelativeResize="0"/>
              <p:nvPr/>
            </p:nvPicPr>
            <p:blipFill rotWithShape="1">
              <a:blip r:embed="rId2">
                <a:alphaModFix/>
              </a:blip>
              <a:srcRect l="52499" t="61829" r="7050" b="16384"/>
              <a:stretch/>
            </p:blipFill>
            <p:spPr>
              <a:xfrm>
                <a:off x="7893125" y="4059325"/>
                <a:ext cx="1471023" cy="1120502"/>
              </a:xfrm>
              <a:prstGeom prst="rect">
                <a:avLst/>
              </a:prstGeom>
              <a:noFill/>
              <a:ln>
                <a:noFill/>
              </a:ln>
            </p:spPr>
          </p:pic>
          <p:pic>
            <p:nvPicPr>
              <p:cNvPr id="38" name="Google Shape;38;p4"/>
              <p:cNvPicPr preferRelativeResize="0"/>
              <p:nvPr/>
            </p:nvPicPr>
            <p:blipFill rotWithShape="1">
              <a:blip r:embed="rId2">
                <a:alphaModFix/>
              </a:blip>
              <a:srcRect l="52499" t="61828" r="7050" b="21585"/>
              <a:stretch/>
            </p:blipFill>
            <p:spPr>
              <a:xfrm>
                <a:off x="6799275" y="3696725"/>
                <a:ext cx="1471023" cy="853100"/>
              </a:xfrm>
              <a:prstGeom prst="rect">
                <a:avLst/>
              </a:prstGeom>
              <a:noFill/>
              <a:ln>
                <a:noFill/>
              </a:ln>
            </p:spPr>
          </p:pic>
        </p:grpSp>
        <p:grpSp>
          <p:nvGrpSpPr>
            <p:cNvPr id="39" name="Google Shape;39;p4"/>
            <p:cNvGrpSpPr/>
            <p:nvPr/>
          </p:nvGrpSpPr>
          <p:grpSpPr>
            <a:xfrm>
              <a:off x="3153648" y="4781790"/>
              <a:ext cx="891454" cy="342448"/>
              <a:chOff x="5811125" y="3696725"/>
              <a:chExt cx="3553023" cy="1483102"/>
            </a:xfrm>
          </p:grpSpPr>
          <p:pic>
            <p:nvPicPr>
              <p:cNvPr id="40" name="Google Shape;40;p4"/>
              <p:cNvPicPr preferRelativeResize="0"/>
              <p:nvPr/>
            </p:nvPicPr>
            <p:blipFill rotWithShape="1">
              <a:blip r:embed="rId2">
                <a:alphaModFix/>
              </a:blip>
              <a:srcRect l="52499" t="61831" r="7050" b="17379"/>
              <a:stretch/>
            </p:blipFill>
            <p:spPr>
              <a:xfrm>
                <a:off x="5811125" y="4176075"/>
                <a:ext cx="1331002" cy="967424"/>
              </a:xfrm>
              <a:prstGeom prst="rect">
                <a:avLst/>
              </a:prstGeom>
              <a:noFill/>
              <a:ln>
                <a:noFill/>
              </a:ln>
            </p:spPr>
          </p:pic>
          <p:pic>
            <p:nvPicPr>
              <p:cNvPr id="41" name="Google Shape;41;p4"/>
              <p:cNvPicPr preferRelativeResize="0"/>
              <p:nvPr/>
            </p:nvPicPr>
            <p:blipFill rotWithShape="1">
              <a:blip r:embed="rId2">
                <a:alphaModFix/>
              </a:blip>
              <a:srcRect l="52499" t="71365" r="7050" b="16385"/>
              <a:stretch/>
            </p:blipFill>
            <p:spPr>
              <a:xfrm>
                <a:off x="6799275" y="4549826"/>
                <a:ext cx="1471023" cy="630001"/>
              </a:xfrm>
              <a:prstGeom prst="rect">
                <a:avLst/>
              </a:prstGeom>
              <a:noFill/>
              <a:ln>
                <a:noFill/>
              </a:ln>
            </p:spPr>
          </p:pic>
          <p:pic>
            <p:nvPicPr>
              <p:cNvPr id="42" name="Google Shape;42;p4"/>
              <p:cNvPicPr preferRelativeResize="0"/>
              <p:nvPr/>
            </p:nvPicPr>
            <p:blipFill rotWithShape="1">
              <a:blip r:embed="rId2">
                <a:alphaModFix/>
              </a:blip>
              <a:srcRect l="52499" t="61829" r="7050" b="16384"/>
              <a:stretch/>
            </p:blipFill>
            <p:spPr>
              <a:xfrm>
                <a:off x="7893125" y="4059325"/>
                <a:ext cx="1471023" cy="1120502"/>
              </a:xfrm>
              <a:prstGeom prst="rect">
                <a:avLst/>
              </a:prstGeom>
              <a:noFill/>
              <a:ln>
                <a:noFill/>
              </a:ln>
            </p:spPr>
          </p:pic>
          <p:pic>
            <p:nvPicPr>
              <p:cNvPr id="43" name="Google Shape;43;p4"/>
              <p:cNvPicPr preferRelativeResize="0"/>
              <p:nvPr/>
            </p:nvPicPr>
            <p:blipFill rotWithShape="1">
              <a:blip r:embed="rId2">
                <a:alphaModFix/>
              </a:blip>
              <a:srcRect l="52499" t="61828" r="7050" b="21585"/>
              <a:stretch/>
            </p:blipFill>
            <p:spPr>
              <a:xfrm>
                <a:off x="6799275" y="3696725"/>
                <a:ext cx="1471023" cy="853100"/>
              </a:xfrm>
              <a:prstGeom prst="rect">
                <a:avLst/>
              </a:prstGeom>
              <a:noFill/>
              <a:ln>
                <a:noFill/>
              </a:ln>
            </p:spPr>
          </p:pic>
        </p:grpSp>
        <p:grpSp>
          <p:nvGrpSpPr>
            <p:cNvPr id="44" name="Google Shape;44;p4"/>
            <p:cNvGrpSpPr/>
            <p:nvPr/>
          </p:nvGrpSpPr>
          <p:grpSpPr>
            <a:xfrm>
              <a:off x="3949028" y="4750809"/>
              <a:ext cx="891454" cy="342448"/>
              <a:chOff x="5811125" y="3696725"/>
              <a:chExt cx="3553023" cy="1483102"/>
            </a:xfrm>
          </p:grpSpPr>
          <p:pic>
            <p:nvPicPr>
              <p:cNvPr id="45" name="Google Shape;45;p4"/>
              <p:cNvPicPr preferRelativeResize="0"/>
              <p:nvPr/>
            </p:nvPicPr>
            <p:blipFill rotWithShape="1">
              <a:blip r:embed="rId2">
                <a:alphaModFix/>
              </a:blip>
              <a:srcRect l="52499" t="61831" r="7050" b="17379"/>
              <a:stretch/>
            </p:blipFill>
            <p:spPr>
              <a:xfrm>
                <a:off x="5811125" y="4176075"/>
                <a:ext cx="1331002" cy="967424"/>
              </a:xfrm>
              <a:prstGeom prst="rect">
                <a:avLst/>
              </a:prstGeom>
              <a:noFill/>
              <a:ln>
                <a:noFill/>
              </a:ln>
            </p:spPr>
          </p:pic>
          <p:pic>
            <p:nvPicPr>
              <p:cNvPr id="46" name="Google Shape;46;p4"/>
              <p:cNvPicPr preferRelativeResize="0"/>
              <p:nvPr/>
            </p:nvPicPr>
            <p:blipFill rotWithShape="1">
              <a:blip r:embed="rId2">
                <a:alphaModFix/>
              </a:blip>
              <a:srcRect l="52499" t="71365" r="7050" b="16385"/>
              <a:stretch/>
            </p:blipFill>
            <p:spPr>
              <a:xfrm>
                <a:off x="6799275" y="4549826"/>
                <a:ext cx="1471023" cy="630001"/>
              </a:xfrm>
              <a:prstGeom prst="rect">
                <a:avLst/>
              </a:prstGeom>
              <a:noFill/>
              <a:ln>
                <a:noFill/>
              </a:ln>
            </p:spPr>
          </p:pic>
          <p:pic>
            <p:nvPicPr>
              <p:cNvPr id="47" name="Google Shape;47;p4"/>
              <p:cNvPicPr preferRelativeResize="0"/>
              <p:nvPr/>
            </p:nvPicPr>
            <p:blipFill rotWithShape="1">
              <a:blip r:embed="rId2">
                <a:alphaModFix/>
              </a:blip>
              <a:srcRect l="52499" t="61829" r="7050" b="16384"/>
              <a:stretch/>
            </p:blipFill>
            <p:spPr>
              <a:xfrm>
                <a:off x="7893125" y="4059325"/>
                <a:ext cx="1471023" cy="1120502"/>
              </a:xfrm>
              <a:prstGeom prst="rect">
                <a:avLst/>
              </a:prstGeom>
              <a:noFill/>
              <a:ln>
                <a:noFill/>
              </a:ln>
            </p:spPr>
          </p:pic>
          <p:pic>
            <p:nvPicPr>
              <p:cNvPr id="48" name="Google Shape;48;p4"/>
              <p:cNvPicPr preferRelativeResize="0"/>
              <p:nvPr/>
            </p:nvPicPr>
            <p:blipFill rotWithShape="1">
              <a:blip r:embed="rId2">
                <a:alphaModFix/>
              </a:blip>
              <a:srcRect l="52499" t="61828" r="7050" b="21585"/>
              <a:stretch/>
            </p:blipFill>
            <p:spPr>
              <a:xfrm>
                <a:off x="6799275" y="3696725"/>
                <a:ext cx="1471023" cy="853100"/>
              </a:xfrm>
              <a:prstGeom prst="rect">
                <a:avLst/>
              </a:prstGeom>
              <a:noFill/>
              <a:ln>
                <a:noFill/>
              </a:ln>
            </p:spPr>
          </p:pic>
        </p:grpSp>
        <p:grpSp>
          <p:nvGrpSpPr>
            <p:cNvPr id="49" name="Google Shape;49;p4"/>
            <p:cNvGrpSpPr/>
            <p:nvPr/>
          </p:nvGrpSpPr>
          <p:grpSpPr>
            <a:xfrm>
              <a:off x="4733124" y="4781790"/>
              <a:ext cx="891454" cy="342448"/>
              <a:chOff x="5811125" y="3696725"/>
              <a:chExt cx="3553023" cy="1483102"/>
            </a:xfrm>
          </p:grpSpPr>
          <p:pic>
            <p:nvPicPr>
              <p:cNvPr id="50" name="Google Shape;50;p4"/>
              <p:cNvPicPr preferRelativeResize="0"/>
              <p:nvPr/>
            </p:nvPicPr>
            <p:blipFill rotWithShape="1">
              <a:blip r:embed="rId2">
                <a:alphaModFix/>
              </a:blip>
              <a:srcRect l="52499" t="61831" r="7050" b="17379"/>
              <a:stretch/>
            </p:blipFill>
            <p:spPr>
              <a:xfrm>
                <a:off x="5811125" y="4176075"/>
                <a:ext cx="1331002" cy="967424"/>
              </a:xfrm>
              <a:prstGeom prst="rect">
                <a:avLst/>
              </a:prstGeom>
              <a:noFill/>
              <a:ln>
                <a:noFill/>
              </a:ln>
            </p:spPr>
          </p:pic>
          <p:pic>
            <p:nvPicPr>
              <p:cNvPr id="51" name="Google Shape;51;p4"/>
              <p:cNvPicPr preferRelativeResize="0"/>
              <p:nvPr/>
            </p:nvPicPr>
            <p:blipFill rotWithShape="1">
              <a:blip r:embed="rId2">
                <a:alphaModFix/>
              </a:blip>
              <a:srcRect l="52499" t="71365" r="7050" b="16385"/>
              <a:stretch/>
            </p:blipFill>
            <p:spPr>
              <a:xfrm>
                <a:off x="6799275" y="4549826"/>
                <a:ext cx="1471023" cy="630001"/>
              </a:xfrm>
              <a:prstGeom prst="rect">
                <a:avLst/>
              </a:prstGeom>
              <a:noFill/>
              <a:ln>
                <a:noFill/>
              </a:ln>
            </p:spPr>
          </p:pic>
          <p:pic>
            <p:nvPicPr>
              <p:cNvPr id="52" name="Google Shape;52;p4"/>
              <p:cNvPicPr preferRelativeResize="0"/>
              <p:nvPr/>
            </p:nvPicPr>
            <p:blipFill rotWithShape="1">
              <a:blip r:embed="rId2">
                <a:alphaModFix/>
              </a:blip>
              <a:srcRect l="52499" t="61829" r="7050" b="16384"/>
              <a:stretch/>
            </p:blipFill>
            <p:spPr>
              <a:xfrm>
                <a:off x="7893125" y="4059325"/>
                <a:ext cx="1471023" cy="1120502"/>
              </a:xfrm>
              <a:prstGeom prst="rect">
                <a:avLst/>
              </a:prstGeom>
              <a:noFill/>
              <a:ln>
                <a:noFill/>
              </a:ln>
            </p:spPr>
          </p:pic>
          <p:pic>
            <p:nvPicPr>
              <p:cNvPr id="53" name="Google Shape;53;p4"/>
              <p:cNvPicPr preferRelativeResize="0"/>
              <p:nvPr/>
            </p:nvPicPr>
            <p:blipFill rotWithShape="1">
              <a:blip r:embed="rId2">
                <a:alphaModFix/>
              </a:blip>
              <a:srcRect l="52499" t="61828" r="7050" b="21585"/>
              <a:stretch/>
            </p:blipFill>
            <p:spPr>
              <a:xfrm>
                <a:off x="6799275" y="3696725"/>
                <a:ext cx="1471023" cy="853100"/>
              </a:xfrm>
              <a:prstGeom prst="rect">
                <a:avLst/>
              </a:prstGeom>
              <a:noFill/>
              <a:ln>
                <a:noFill/>
              </a:ln>
            </p:spPr>
          </p:pic>
        </p:grpSp>
        <p:grpSp>
          <p:nvGrpSpPr>
            <p:cNvPr id="54" name="Google Shape;54;p4"/>
            <p:cNvGrpSpPr/>
            <p:nvPr/>
          </p:nvGrpSpPr>
          <p:grpSpPr>
            <a:xfrm>
              <a:off x="5530473" y="4781790"/>
              <a:ext cx="891454" cy="342448"/>
              <a:chOff x="5811125" y="3696725"/>
              <a:chExt cx="3553023" cy="1483102"/>
            </a:xfrm>
          </p:grpSpPr>
          <p:pic>
            <p:nvPicPr>
              <p:cNvPr id="55" name="Google Shape;55;p4"/>
              <p:cNvPicPr preferRelativeResize="0"/>
              <p:nvPr/>
            </p:nvPicPr>
            <p:blipFill rotWithShape="1">
              <a:blip r:embed="rId2">
                <a:alphaModFix/>
              </a:blip>
              <a:srcRect l="52499" t="61831" r="7050" b="17379"/>
              <a:stretch/>
            </p:blipFill>
            <p:spPr>
              <a:xfrm>
                <a:off x="5811125" y="4176075"/>
                <a:ext cx="1331002" cy="967424"/>
              </a:xfrm>
              <a:prstGeom prst="rect">
                <a:avLst/>
              </a:prstGeom>
              <a:noFill/>
              <a:ln>
                <a:noFill/>
              </a:ln>
            </p:spPr>
          </p:pic>
          <p:pic>
            <p:nvPicPr>
              <p:cNvPr id="56" name="Google Shape;56;p4"/>
              <p:cNvPicPr preferRelativeResize="0"/>
              <p:nvPr/>
            </p:nvPicPr>
            <p:blipFill rotWithShape="1">
              <a:blip r:embed="rId2">
                <a:alphaModFix/>
              </a:blip>
              <a:srcRect l="52499" t="71365" r="7050" b="16385"/>
              <a:stretch/>
            </p:blipFill>
            <p:spPr>
              <a:xfrm>
                <a:off x="6799275" y="4549826"/>
                <a:ext cx="1471023" cy="630001"/>
              </a:xfrm>
              <a:prstGeom prst="rect">
                <a:avLst/>
              </a:prstGeom>
              <a:noFill/>
              <a:ln>
                <a:noFill/>
              </a:ln>
            </p:spPr>
          </p:pic>
          <p:pic>
            <p:nvPicPr>
              <p:cNvPr id="57" name="Google Shape;57;p4"/>
              <p:cNvPicPr preferRelativeResize="0"/>
              <p:nvPr/>
            </p:nvPicPr>
            <p:blipFill rotWithShape="1">
              <a:blip r:embed="rId2">
                <a:alphaModFix/>
              </a:blip>
              <a:srcRect l="52499" t="61829" r="7050" b="16384"/>
              <a:stretch/>
            </p:blipFill>
            <p:spPr>
              <a:xfrm>
                <a:off x="7893125" y="4059325"/>
                <a:ext cx="1471023" cy="1120502"/>
              </a:xfrm>
              <a:prstGeom prst="rect">
                <a:avLst/>
              </a:prstGeom>
              <a:noFill/>
              <a:ln>
                <a:noFill/>
              </a:ln>
            </p:spPr>
          </p:pic>
          <p:pic>
            <p:nvPicPr>
              <p:cNvPr id="58" name="Google Shape;58;p4"/>
              <p:cNvPicPr preferRelativeResize="0"/>
              <p:nvPr/>
            </p:nvPicPr>
            <p:blipFill rotWithShape="1">
              <a:blip r:embed="rId2">
                <a:alphaModFix/>
              </a:blip>
              <a:srcRect l="52499" t="61828" r="7050" b="21585"/>
              <a:stretch/>
            </p:blipFill>
            <p:spPr>
              <a:xfrm>
                <a:off x="6799275" y="3696725"/>
                <a:ext cx="1471023" cy="853100"/>
              </a:xfrm>
              <a:prstGeom prst="rect">
                <a:avLst/>
              </a:prstGeom>
              <a:noFill/>
              <a:ln>
                <a:noFill/>
              </a:ln>
            </p:spPr>
          </p:pic>
        </p:grpSp>
        <p:grpSp>
          <p:nvGrpSpPr>
            <p:cNvPr id="59" name="Google Shape;59;p4"/>
            <p:cNvGrpSpPr/>
            <p:nvPr/>
          </p:nvGrpSpPr>
          <p:grpSpPr>
            <a:xfrm>
              <a:off x="6309003" y="4750802"/>
              <a:ext cx="891454" cy="342448"/>
              <a:chOff x="5811125" y="3696725"/>
              <a:chExt cx="3553023" cy="1483102"/>
            </a:xfrm>
          </p:grpSpPr>
          <p:pic>
            <p:nvPicPr>
              <p:cNvPr id="60" name="Google Shape;60;p4"/>
              <p:cNvPicPr preferRelativeResize="0"/>
              <p:nvPr/>
            </p:nvPicPr>
            <p:blipFill rotWithShape="1">
              <a:blip r:embed="rId2">
                <a:alphaModFix/>
              </a:blip>
              <a:srcRect l="52499" t="61831" r="7050" b="17379"/>
              <a:stretch/>
            </p:blipFill>
            <p:spPr>
              <a:xfrm>
                <a:off x="5811125" y="4176075"/>
                <a:ext cx="1331002" cy="967424"/>
              </a:xfrm>
              <a:prstGeom prst="rect">
                <a:avLst/>
              </a:prstGeom>
              <a:noFill/>
              <a:ln>
                <a:noFill/>
              </a:ln>
            </p:spPr>
          </p:pic>
          <p:pic>
            <p:nvPicPr>
              <p:cNvPr id="61" name="Google Shape;61;p4"/>
              <p:cNvPicPr preferRelativeResize="0"/>
              <p:nvPr/>
            </p:nvPicPr>
            <p:blipFill rotWithShape="1">
              <a:blip r:embed="rId2">
                <a:alphaModFix/>
              </a:blip>
              <a:srcRect l="52499" t="71365" r="7050" b="16385"/>
              <a:stretch/>
            </p:blipFill>
            <p:spPr>
              <a:xfrm>
                <a:off x="6799275" y="4549826"/>
                <a:ext cx="1471023" cy="630001"/>
              </a:xfrm>
              <a:prstGeom prst="rect">
                <a:avLst/>
              </a:prstGeom>
              <a:noFill/>
              <a:ln>
                <a:noFill/>
              </a:ln>
            </p:spPr>
          </p:pic>
          <p:pic>
            <p:nvPicPr>
              <p:cNvPr id="62" name="Google Shape;62;p4"/>
              <p:cNvPicPr preferRelativeResize="0"/>
              <p:nvPr/>
            </p:nvPicPr>
            <p:blipFill rotWithShape="1">
              <a:blip r:embed="rId2">
                <a:alphaModFix/>
              </a:blip>
              <a:srcRect l="52499" t="61829" r="7050" b="16384"/>
              <a:stretch/>
            </p:blipFill>
            <p:spPr>
              <a:xfrm>
                <a:off x="7893125" y="4059325"/>
                <a:ext cx="1471023" cy="1120502"/>
              </a:xfrm>
              <a:prstGeom prst="rect">
                <a:avLst/>
              </a:prstGeom>
              <a:noFill/>
              <a:ln>
                <a:noFill/>
              </a:ln>
            </p:spPr>
          </p:pic>
          <p:pic>
            <p:nvPicPr>
              <p:cNvPr id="63" name="Google Shape;63;p4"/>
              <p:cNvPicPr preferRelativeResize="0"/>
              <p:nvPr/>
            </p:nvPicPr>
            <p:blipFill rotWithShape="1">
              <a:blip r:embed="rId2">
                <a:alphaModFix/>
              </a:blip>
              <a:srcRect l="52499" t="61828" r="7050" b="21585"/>
              <a:stretch/>
            </p:blipFill>
            <p:spPr>
              <a:xfrm>
                <a:off x="6799275" y="3696725"/>
                <a:ext cx="1471023" cy="853100"/>
              </a:xfrm>
              <a:prstGeom prst="rect">
                <a:avLst/>
              </a:prstGeom>
              <a:noFill/>
              <a:ln>
                <a:noFill/>
              </a:ln>
            </p:spPr>
          </p:pic>
        </p:grpSp>
        <p:grpSp>
          <p:nvGrpSpPr>
            <p:cNvPr id="64" name="Google Shape;64;p4"/>
            <p:cNvGrpSpPr/>
            <p:nvPr/>
          </p:nvGrpSpPr>
          <p:grpSpPr>
            <a:xfrm>
              <a:off x="7112884" y="4781790"/>
              <a:ext cx="891454" cy="342448"/>
              <a:chOff x="5811125" y="3696725"/>
              <a:chExt cx="3553023" cy="1483102"/>
            </a:xfrm>
          </p:grpSpPr>
          <p:pic>
            <p:nvPicPr>
              <p:cNvPr id="65" name="Google Shape;65;p4"/>
              <p:cNvPicPr preferRelativeResize="0"/>
              <p:nvPr/>
            </p:nvPicPr>
            <p:blipFill rotWithShape="1">
              <a:blip r:embed="rId2">
                <a:alphaModFix/>
              </a:blip>
              <a:srcRect l="52499" t="61831" r="7050" b="17379"/>
              <a:stretch/>
            </p:blipFill>
            <p:spPr>
              <a:xfrm>
                <a:off x="5811125" y="4176075"/>
                <a:ext cx="1331002" cy="967424"/>
              </a:xfrm>
              <a:prstGeom prst="rect">
                <a:avLst/>
              </a:prstGeom>
              <a:noFill/>
              <a:ln>
                <a:noFill/>
              </a:ln>
            </p:spPr>
          </p:pic>
          <p:pic>
            <p:nvPicPr>
              <p:cNvPr id="66" name="Google Shape;66;p4"/>
              <p:cNvPicPr preferRelativeResize="0"/>
              <p:nvPr/>
            </p:nvPicPr>
            <p:blipFill rotWithShape="1">
              <a:blip r:embed="rId2">
                <a:alphaModFix/>
              </a:blip>
              <a:srcRect l="52499" t="71365" r="7050" b="16385"/>
              <a:stretch/>
            </p:blipFill>
            <p:spPr>
              <a:xfrm>
                <a:off x="6799275" y="4549826"/>
                <a:ext cx="1471023" cy="630001"/>
              </a:xfrm>
              <a:prstGeom prst="rect">
                <a:avLst/>
              </a:prstGeom>
              <a:noFill/>
              <a:ln>
                <a:noFill/>
              </a:ln>
            </p:spPr>
          </p:pic>
          <p:pic>
            <p:nvPicPr>
              <p:cNvPr id="67" name="Google Shape;67;p4"/>
              <p:cNvPicPr preferRelativeResize="0"/>
              <p:nvPr/>
            </p:nvPicPr>
            <p:blipFill rotWithShape="1">
              <a:blip r:embed="rId2">
                <a:alphaModFix/>
              </a:blip>
              <a:srcRect l="52499" t="61829" r="7050" b="16384"/>
              <a:stretch/>
            </p:blipFill>
            <p:spPr>
              <a:xfrm>
                <a:off x="7893125" y="4059325"/>
                <a:ext cx="1471023" cy="1120502"/>
              </a:xfrm>
              <a:prstGeom prst="rect">
                <a:avLst/>
              </a:prstGeom>
              <a:noFill/>
              <a:ln>
                <a:noFill/>
              </a:ln>
            </p:spPr>
          </p:pic>
          <p:pic>
            <p:nvPicPr>
              <p:cNvPr id="68" name="Google Shape;68;p4"/>
              <p:cNvPicPr preferRelativeResize="0"/>
              <p:nvPr/>
            </p:nvPicPr>
            <p:blipFill rotWithShape="1">
              <a:blip r:embed="rId2">
                <a:alphaModFix/>
              </a:blip>
              <a:srcRect l="52499" t="61828" r="7050" b="21585"/>
              <a:stretch/>
            </p:blipFill>
            <p:spPr>
              <a:xfrm>
                <a:off x="6799275" y="3696725"/>
                <a:ext cx="1471023" cy="853100"/>
              </a:xfrm>
              <a:prstGeom prst="rect">
                <a:avLst/>
              </a:prstGeom>
              <a:noFill/>
              <a:ln>
                <a:noFill/>
              </a:ln>
            </p:spPr>
          </p:pic>
        </p:grpSp>
        <p:grpSp>
          <p:nvGrpSpPr>
            <p:cNvPr id="69" name="Google Shape;69;p4"/>
            <p:cNvGrpSpPr/>
            <p:nvPr/>
          </p:nvGrpSpPr>
          <p:grpSpPr>
            <a:xfrm>
              <a:off x="7907311" y="4750790"/>
              <a:ext cx="643527" cy="342448"/>
              <a:chOff x="6799275" y="3696725"/>
              <a:chExt cx="2564873" cy="1483102"/>
            </a:xfrm>
          </p:grpSpPr>
          <p:pic>
            <p:nvPicPr>
              <p:cNvPr id="70" name="Google Shape;70;p4"/>
              <p:cNvPicPr preferRelativeResize="0"/>
              <p:nvPr/>
            </p:nvPicPr>
            <p:blipFill rotWithShape="1">
              <a:blip r:embed="rId2">
                <a:alphaModFix/>
              </a:blip>
              <a:srcRect l="52499" t="71365" r="7050" b="16385"/>
              <a:stretch/>
            </p:blipFill>
            <p:spPr>
              <a:xfrm>
                <a:off x="6799275" y="4549826"/>
                <a:ext cx="1471023" cy="630001"/>
              </a:xfrm>
              <a:prstGeom prst="rect">
                <a:avLst/>
              </a:prstGeom>
              <a:noFill/>
              <a:ln>
                <a:noFill/>
              </a:ln>
            </p:spPr>
          </p:pic>
          <p:pic>
            <p:nvPicPr>
              <p:cNvPr id="71" name="Google Shape;71;p4"/>
              <p:cNvPicPr preferRelativeResize="0"/>
              <p:nvPr/>
            </p:nvPicPr>
            <p:blipFill rotWithShape="1">
              <a:blip r:embed="rId2">
                <a:alphaModFix/>
              </a:blip>
              <a:srcRect l="52499" t="61829" r="7050" b="16384"/>
              <a:stretch/>
            </p:blipFill>
            <p:spPr>
              <a:xfrm>
                <a:off x="7893125" y="4059325"/>
                <a:ext cx="1471023" cy="1120502"/>
              </a:xfrm>
              <a:prstGeom prst="rect">
                <a:avLst/>
              </a:prstGeom>
              <a:noFill/>
              <a:ln>
                <a:noFill/>
              </a:ln>
            </p:spPr>
          </p:pic>
          <p:pic>
            <p:nvPicPr>
              <p:cNvPr id="72" name="Google Shape;72;p4"/>
              <p:cNvPicPr preferRelativeResize="0"/>
              <p:nvPr/>
            </p:nvPicPr>
            <p:blipFill rotWithShape="1">
              <a:blip r:embed="rId2">
                <a:alphaModFix/>
              </a:blip>
              <a:srcRect l="52499" t="61828" r="7050" b="21585"/>
              <a:stretch/>
            </p:blipFill>
            <p:spPr>
              <a:xfrm>
                <a:off x="6799275" y="3696725"/>
                <a:ext cx="1471023" cy="853100"/>
              </a:xfrm>
              <a:prstGeom prst="rect">
                <a:avLst/>
              </a:prstGeom>
              <a:noFill/>
              <a:ln>
                <a:noFill/>
              </a:ln>
            </p:spPr>
          </p:pic>
        </p:grpSp>
      </p:grpSp>
      <p:pic>
        <p:nvPicPr>
          <p:cNvPr id="73" name="Google Shape;73;p4"/>
          <p:cNvPicPr preferRelativeResize="0"/>
          <p:nvPr/>
        </p:nvPicPr>
        <p:blipFill rotWithShape="1">
          <a:blip r:embed="rId3">
            <a:alphaModFix/>
          </a:blip>
          <a:srcRect l="7260" r="12508" b="13785"/>
          <a:stretch/>
        </p:blipFill>
        <p:spPr>
          <a:xfrm>
            <a:off x="8644325" y="4568875"/>
            <a:ext cx="461700" cy="4450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no skyline">
  <p:cSld name="TITLE_AND_BODY_1">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77" name="Google Shape;77;p5"/>
          <p:cNvPicPr preferRelativeResize="0"/>
          <p:nvPr/>
        </p:nvPicPr>
        <p:blipFill rotWithShape="1">
          <a:blip r:embed="rId2">
            <a:alphaModFix/>
          </a:blip>
          <a:srcRect l="7260" r="12508" b="13785"/>
          <a:stretch/>
        </p:blipFill>
        <p:spPr>
          <a:xfrm>
            <a:off x="8644325" y="4568875"/>
            <a:ext cx="461700" cy="445025"/>
          </a:xfrm>
          <a:prstGeom prst="rect">
            <a:avLst/>
          </a:prstGeom>
          <a:noFill/>
          <a:ln>
            <a:noFill/>
          </a:ln>
        </p:spPr>
      </p:pic>
      <p:sp>
        <p:nvSpPr>
          <p:cNvPr id="78" name="Google Shape;78;p5"/>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txBox="1">
            <a:spLocks noGrp="1"/>
          </p:cNvSpPr>
          <p:nvPr>
            <p:ph type="sldNum" idx="12"/>
          </p:nvPr>
        </p:nvSpPr>
        <p:spPr>
          <a:xfrm>
            <a:off x="0" y="4753725"/>
            <a:ext cx="396000" cy="343500"/>
          </a:xfrm>
          <a:prstGeom prst="rect">
            <a:avLst/>
          </a:prstGeom>
        </p:spPr>
        <p:txBody>
          <a:bodyPr spcFirstLastPara="1" wrap="square" lIns="91425" tIns="91425" rIns="91425" bIns="91425" anchor="ctr" anchorCtr="0">
            <a:normAutofit/>
          </a:bodyPr>
          <a:lstStyle>
            <a:lvl1pPr lvl="0" rtl="0">
              <a:buNone/>
              <a:defRPr b="1">
                <a:solidFill>
                  <a:schemeClr val="dk2"/>
                </a:solidFill>
              </a:defRPr>
            </a:lvl1pPr>
            <a:lvl2pPr lvl="1" rtl="0">
              <a:buNone/>
              <a:defRPr b="1">
                <a:solidFill>
                  <a:schemeClr val="dk2"/>
                </a:solidFill>
              </a:defRPr>
            </a:lvl2pPr>
            <a:lvl3pPr lvl="2" rtl="0">
              <a:buNone/>
              <a:defRPr b="1">
                <a:solidFill>
                  <a:schemeClr val="dk2"/>
                </a:solidFill>
              </a:defRPr>
            </a:lvl3pPr>
            <a:lvl4pPr lvl="3" rtl="0">
              <a:buNone/>
              <a:defRPr b="1">
                <a:solidFill>
                  <a:schemeClr val="dk2"/>
                </a:solidFill>
              </a:defRPr>
            </a:lvl4pPr>
            <a:lvl5pPr lvl="4" rtl="0">
              <a:buNone/>
              <a:defRPr b="1">
                <a:solidFill>
                  <a:schemeClr val="dk2"/>
                </a:solidFill>
              </a:defRPr>
            </a:lvl5pPr>
            <a:lvl6pPr lvl="5" rtl="0">
              <a:buNone/>
              <a:defRPr b="1">
                <a:solidFill>
                  <a:schemeClr val="dk2"/>
                </a:solidFill>
              </a:defRPr>
            </a:lvl6pPr>
            <a:lvl7pPr lvl="6" rtl="0">
              <a:buNone/>
              <a:defRPr b="1">
                <a:solidFill>
                  <a:schemeClr val="dk2"/>
                </a:solidFill>
              </a:defRPr>
            </a:lvl7pPr>
            <a:lvl8pPr lvl="7" rtl="0">
              <a:buNone/>
              <a:defRPr b="1">
                <a:solidFill>
                  <a:schemeClr val="dk2"/>
                </a:solidFill>
              </a:defRPr>
            </a:lvl8pPr>
            <a:lvl9pPr lvl="8" rtl="0">
              <a:buNone/>
              <a:defRPr b="1">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5"/>
          <p:cNvSpPr txBox="1"/>
          <p:nvPr/>
        </p:nvSpPr>
        <p:spPr>
          <a:xfrm>
            <a:off x="276500" y="4748475"/>
            <a:ext cx="1327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dk2"/>
                </a:solidFill>
                <a:latin typeface="Proxima Nova"/>
                <a:ea typeface="Proxima Nova"/>
                <a:cs typeface="Proxima Nova"/>
                <a:sym typeface="Proxima Nova"/>
              </a:rPr>
              <a:t>|  #FCBreakfast</a:t>
            </a:r>
            <a:endParaRPr sz="1200" b="1">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sp>
        <p:nvSpPr>
          <p:cNvPr id="82" name="Google Shape;8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3" name="Google Shape;83;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4" name="Google Shape;84;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5" name="Google Shape;8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8" name="Google Shape;8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1" name="Google Shape;91;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2" name="Google Shape;9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
        <p:cNvGrpSpPr/>
        <p:nvPr/>
      </p:nvGrpSpPr>
      <p:grpSpPr>
        <a:xfrm>
          <a:off x="0" y="0"/>
          <a:ext cx="0" cy="0"/>
          <a:chOff x="0" y="0"/>
          <a:chExt cx="0" cy="0"/>
        </a:xfrm>
      </p:grpSpPr>
      <p:sp>
        <p:nvSpPr>
          <p:cNvPr id="97" name="Google Shape;97;p10"/>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98;p10"/>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99" name="Google Shape;99;p10"/>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0" name="Google Shape;100;p10"/>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1" name="Google Shape;101;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102" name="Google Shape;10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105" name="Google Shape;10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0450" y="379306"/>
            <a:ext cx="8123100" cy="2242973"/>
          </a:xfrm>
        </p:spPr>
        <p:txBody>
          <a:bodyPr>
            <a:normAutofit/>
          </a:bodyPr>
          <a:lstStyle/>
          <a:p>
            <a:pPr algn="ctr"/>
            <a:r>
              <a:rPr lang="en-US" sz="4000" b="1" dirty="0">
                <a:solidFill>
                  <a:srgbClr val="40899A"/>
                </a:solidFill>
                <a:latin typeface="Goudy Old Style" panose="02020502050305020303" pitchFamily="18" charset="0"/>
              </a:rPr>
              <a:t>Exploring Public Development and Ownership Models for Affordable Housing in Rhode Island</a:t>
            </a:r>
            <a:endParaRPr lang="en-US" sz="4000" dirty="0">
              <a:latin typeface="Goudy Old Style" panose="02020502050305020303" pitchFamily="18" charset="0"/>
            </a:endParaRPr>
          </a:p>
        </p:txBody>
      </p:sp>
      <p:sp>
        <p:nvSpPr>
          <p:cNvPr id="3" name="Subtitle 2"/>
          <p:cNvSpPr>
            <a:spLocks noGrp="1"/>
          </p:cNvSpPr>
          <p:nvPr>
            <p:ph type="subTitle" idx="1"/>
          </p:nvPr>
        </p:nvSpPr>
        <p:spPr>
          <a:xfrm>
            <a:off x="5238843" y="4262597"/>
            <a:ext cx="3782315" cy="630000"/>
          </a:xfrm>
        </p:spPr>
        <p:txBody>
          <a:bodyPr>
            <a:normAutofit fontScale="47500" lnSpcReduction="20000"/>
          </a:bodyPr>
          <a:lstStyle/>
          <a:p>
            <a:pPr algn="r"/>
            <a:r>
              <a:rPr lang="en-US" sz="3800" dirty="0">
                <a:solidFill>
                  <a:schemeClr val="tx1"/>
                </a:solidFill>
                <a:latin typeface="Goudy Old Style" panose="02020502050305020303" pitchFamily="18" charset="0"/>
              </a:rPr>
              <a:t>Matthew Murphy, Executive Director</a:t>
            </a:r>
          </a:p>
          <a:p>
            <a:pPr algn="r"/>
            <a:r>
              <a:rPr lang="en-US" sz="3800" dirty="0">
                <a:solidFill>
                  <a:schemeClr val="tx1"/>
                </a:solidFill>
                <a:latin typeface="Goudy Old Style" panose="02020502050305020303" pitchFamily="18" charset="0"/>
              </a:rPr>
              <a:t>NYU Furman Center</a:t>
            </a:r>
          </a:p>
          <a:p>
            <a:endParaRPr lang="en-US" sz="3800" dirty="0">
              <a:solidFill>
                <a:schemeClr val="tx1"/>
              </a:solidFill>
              <a:latin typeface="Goudy Old Style" panose="02020502050305020303" pitchFamily="18" charset="0"/>
            </a:endParaRP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34" y="4011695"/>
            <a:ext cx="3010287" cy="1131805"/>
          </a:xfrm>
          <a:prstGeom prst="rect">
            <a:avLst/>
          </a:prstGeom>
        </p:spPr>
      </p:pic>
      <p:sp>
        <p:nvSpPr>
          <p:cNvPr id="6" name="TextBox 5"/>
          <p:cNvSpPr txBox="1"/>
          <p:nvPr/>
        </p:nvSpPr>
        <p:spPr>
          <a:xfrm>
            <a:off x="3198546" y="3324764"/>
            <a:ext cx="2266140" cy="369332"/>
          </a:xfrm>
          <a:prstGeom prst="rect">
            <a:avLst/>
          </a:prstGeom>
          <a:noFill/>
        </p:spPr>
        <p:txBody>
          <a:bodyPr wrap="square" rtlCol="0">
            <a:spAutoFit/>
          </a:bodyPr>
          <a:lstStyle/>
          <a:p>
            <a:pPr algn="ctr"/>
            <a:r>
              <a:rPr lang="en-US" sz="1800" b="1" dirty="0">
                <a:solidFill>
                  <a:schemeClr val="tx1"/>
                </a:solidFill>
                <a:latin typeface="Goudy Old Style" panose="02020502050305020303" pitchFamily="18" charset="0"/>
              </a:rPr>
              <a:t>October 17, 2024</a:t>
            </a:r>
          </a:p>
        </p:txBody>
      </p:sp>
    </p:spTree>
    <p:extLst>
      <p:ext uri="{BB962C8B-B14F-4D97-AF65-F5344CB8AC3E}">
        <p14:creationId xmlns:p14="http://schemas.microsoft.com/office/powerpoint/2010/main" val="2907438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Group C Models: Key Features</a:t>
            </a:r>
            <a:endParaRPr lang="en-US" dirty="0">
              <a:latin typeface="Goudy Old Style" panose="02020502050305020303" pitchFamily="18" charset="0"/>
            </a:endParaRPr>
          </a:p>
        </p:txBody>
      </p:sp>
      <p:sp>
        <p:nvSpPr>
          <p:cNvPr id="3" name="Text Placeholder 2"/>
          <p:cNvSpPr>
            <a:spLocks noGrp="1"/>
          </p:cNvSpPr>
          <p:nvPr>
            <p:ph type="body" idx="1"/>
          </p:nvPr>
        </p:nvSpPr>
        <p:spPr/>
        <p:txBody>
          <a:bodyPr>
            <a:normAutofit lnSpcReduction="10000"/>
          </a:bodyPr>
          <a:lstStyle/>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Fully Affordable</a:t>
            </a:r>
            <a:r>
              <a:rPr lang="en-US" altLang="en-US" dirty="0">
                <a:solidFill>
                  <a:schemeClr val="accent2"/>
                </a:solidFill>
                <a:latin typeface="Goudy Old Style" panose="02020502050305020303" pitchFamily="18" charset="0"/>
              </a:rPr>
              <a:t>: No market-rate units.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Public or Quasi-Public Ownership</a:t>
            </a:r>
            <a:r>
              <a:rPr lang="en-US" altLang="en-US" dirty="0">
                <a:solidFill>
                  <a:schemeClr val="accent2"/>
                </a:solidFill>
                <a:latin typeface="Goudy Old Style" panose="02020502050305020303" pitchFamily="18" charset="0"/>
              </a:rPr>
              <a:t>: Managed by public or quasi-public entities.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Lower Construction Costs</a:t>
            </a:r>
            <a:r>
              <a:rPr lang="en-US" altLang="en-US" dirty="0">
                <a:solidFill>
                  <a:schemeClr val="accent2"/>
                </a:solidFill>
                <a:latin typeface="Goudy Old Style" panose="02020502050305020303" pitchFamily="18" charset="0"/>
              </a:rPr>
              <a:t>: Focus on essential features to maximize affordability.</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Long-Term Sustainability</a:t>
            </a:r>
            <a:r>
              <a:rPr lang="en-US" altLang="en-US" dirty="0">
                <a:solidFill>
                  <a:schemeClr val="accent2"/>
                </a:solidFill>
                <a:latin typeface="Goudy Old Style" panose="02020502050305020303" pitchFamily="18" charset="0"/>
              </a:rPr>
              <a:t>: Pooled revenues for maintenance and repairs.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Dedicated Public Funding</a:t>
            </a:r>
            <a:r>
              <a:rPr lang="en-US" altLang="en-US" dirty="0">
                <a:solidFill>
                  <a:schemeClr val="accent2"/>
                </a:solidFill>
                <a:latin typeface="Goudy Old Style" panose="02020502050305020303" pitchFamily="18" charset="0"/>
              </a:rPr>
              <a:t>: Funded by public tax levies or bonds.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Smaller, Community-Oriented Projects</a:t>
            </a:r>
            <a:r>
              <a:rPr lang="en-US" altLang="en-US" dirty="0">
                <a:solidFill>
                  <a:schemeClr val="accent2"/>
                </a:solidFill>
                <a:latin typeface="Goudy Old Style" panose="02020502050305020303" pitchFamily="18" charset="0"/>
              </a:rPr>
              <a:t>: More politically palatable.</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Complement Existing Nonprofits</a:t>
            </a:r>
            <a:r>
              <a:rPr lang="en-US" altLang="en-US" dirty="0">
                <a:solidFill>
                  <a:schemeClr val="accent2"/>
                </a:solidFill>
                <a:latin typeface="Goudy Old Style" panose="02020502050305020303" pitchFamily="18" charset="0"/>
              </a:rPr>
              <a:t>: Works alongside nonprofit efforts. </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32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Lessons from International Models</a:t>
            </a:r>
            <a:endParaRPr lang="en-US" dirty="0">
              <a:latin typeface="Goudy Old Style" panose="02020502050305020303" pitchFamily="18" charset="0"/>
            </a:endParaRPr>
          </a:p>
        </p:txBody>
      </p:sp>
      <p:sp>
        <p:nvSpPr>
          <p:cNvPr id="3" name="Text Placeholder 2"/>
          <p:cNvSpPr>
            <a:spLocks noGrp="1"/>
          </p:cNvSpPr>
          <p:nvPr>
            <p:ph type="body" idx="1"/>
          </p:nvPr>
        </p:nvSpPr>
        <p:spPr/>
        <p:txBody>
          <a:bodyPr>
            <a:normAutofit/>
          </a:bodyPr>
          <a:lstStyle/>
          <a:p>
            <a:pPr marL="0" indent="0">
              <a:buNone/>
            </a:pPr>
            <a:r>
              <a:rPr lang="en-US" b="1" dirty="0">
                <a:solidFill>
                  <a:schemeClr val="accent2"/>
                </a:solidFill>
                <a:latin typeface="Goudy Old Style" panose="02020502050305020303" pitchFamily="18" charset="0"/>
              </a:rPr>
              <a:t>Cost-Based Rents</a:t>
            </a:r>
            <a:r>
              <a:rPr lang="en-US" dirty="0">
                <a:solidFill>
                  <a:schemeClr val="accent2"/>
                </a:solidFill>
                <a:latin typeface="Goudy Old Style" panose="02020502050305020303" pitchFamily="18" charset="0"/>
              </a:rPr>
              <a:t>: Countries like Vienna and Helsinki set rents based on the cost of construction and operation. Tenant based subsidies are also used in targeted ways.</a:t>
            </a:r>
          </a:p>
          <a:p>
            <a:pPr marL="0" indent="0">
              <a:buNone/>
            </a:pPr>
            <a:endParaRPr lang="en-US" b="1" dirty="0">
              <a:solidFill>
                <a:schemeClr val="accent2"/>
              </a:solidFill>
              <a:latin typeface="Goudy Old Style" panose="02020502050305020303" pitchFamily="18" charset="0"/>
            </a:endParaRPr>
          </a:p>
          <a:p>
            <a:pPr marL="0" indent="0">
              <a:buNone/>
            </a:pPr>
            <a:r>
              <a:rPr lang="en-US" b="1" dirty="0">
                <a:solidFill>
                  <a:schemeClr val="accent2"/>
                </a:solidFill>
                <a:latin typeface="Goudy Old Style" panose="02020502050305020303" pitchFamily="18" charset="0"/>
              </a:rPr>
              <a:t>Public Land Use</a:t>
            </a:r>
            <a:r>
              <a:rPr lang="en-US" dirty="0">
                <a:solidFill>
                  <a:schemeClr val="accent2"/>
                </a:solidFill>
                <a:latin typeface="Goudy Old Style" panose="02020502050305020303" pitchFamily="18" charset="0"/>
              </a:rPr>
              <a:t>: Singapore and Hong Kong effectively utilize public land for housing</a:t>
            </a:r>
          </a:p>
          <a:p>
            <a:pPr marL="0" indent="0">
              <a:buNone/>
            </a:pPr>
            <a:endParaRPr lang="en-US" b="1" dirty="0">
              <a:solidFill>
                <a:schemeClr val="accent2"/>
              </a:solidFill>
              <a:latin typeface="Goudy Old Style" panose="02020502050305020303" pitchFamily="18" charset="0"/>
            </a:endParaRPr>
          </a:p>
          <a:p>
            <a:pPr marL="0" indent="0">
              <a:buNone/>
            </a:pPr>
            <a:r>
              <a:rPr lang="en-US" b="1" dirty="0">
                <a:solidFill>
                  <a:schemeClr val="accent2"/>
                </a:solidFill>
                <a:latin typeface="Goudy Old Style" panose="02020502050305020303" pitchFamily="18" charset="0"/>
              </a:rPr>
              <a:t>Nonprofit Partnerships</a:t>
            </a:r>
            <a:r>
              <a:rPr lang="en-US" dirty="0">
                <a:solidFill>
                  <a:schemeClr val="accent2"/>
                </a:solidFill>
                <a:latin typeface="Goudy Old Style" panose="02020502050305020303" pitchFamily="18" charset="0"/>
              </a:rPr>
              <a:t>: In cities like Copenhagen and Vienna, strong partnerships with nonprofits help drive affordable housing development.</a:t>
            </a:r>
          </a:p>
          <a:p>
            <a:pPr marL="0" indent="0">
              <a:buNone/>
            </a:pPr>
            <a:endParaRPr lang="en-US" b="1" dirty="0">
              <a:solidFill>
                <a:schemeClr val="accent2"/>
              </a:solidFill>
              <a:latin typeface="Goudy Old Style" panose="02020502050305020303" pitchFamily="18" charset="0"/>
            </a:endParaRPr>
          </a:p>
          <a:p>
            <a:pPr marL="0" indent="0">
              <a:buNone/>
            </a:pPr>
            <a:r>
              <a:rPr lang="en-US" b="1" dirty="0">
                <a:solidFill>
                  <a:schemeClr val="accent2"/>
                </a:solidFill>
                <a:latin typeface="Goudy Old Style" panose="02020502050305020303" pitchFamily="18" charset="0"/>
              </a:rPr>
              <a:t>Long-Term Affordability</a:t>
            </a:r>
            <a:r>
              <a:rPr lang="en-US" dirty="0">
                <a:solidFill>
                  <a:schemeClr val="accent2"/>
                </a:solidFill>
                <a:latin typeface="Goudy Old Style" panose="02020502050305020303" pitchFamily="18" charset="0"/>
              </a:rPr>
              <a:t>: Many international models focus on ensuring permanent affordability by keeping housing in public or nonprofit ownership in perpetuity.</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2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Summarizing the Domestic Tools Used</a:t>
            </a:r>
            <a:endParaRPr lang="en-US" dirty="0">
              <a:latin typeface="Goudy Old Style" panose="02020502050305020303" pitchFamily="18" charset="0"/>
            </a:endParaRPr>
          </a:p>
        </p:txBody>
      </p:sp>
      <p:sp>
        <p:nvSpPr>
          <p:cNvPr id="3" name="Text Placeholder 2"/>
          <p:cNvSpPr>
            <a:spLocks noGrp="1"/>
          </p:cNvSpPr>
          <p:nvPr>
            <p:ph type="body" idx="1"/>
          </p:nvPr>
        </p:nvSpPr>
        <p:spPr/>
        <p:txBody>
          <a:bodyPr>
            <a:normAutofit fontScale="92500" lnSpcReduction="20000"/>
          </a:bodyPr>
          <a:lstStyle/>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Revolving Loan Funds</a:t>
            </a:r>
            <a:r>
              <a:rPr lang="en-US" altLang="en-US" dirty="0">
                <a:solidFill>
                  <a:schemeClr val="accent2"/>
                </a:solidFill>
                <a:latin typeface="Goudy Old Style" panose="02020502050305020303" pitchFamily="18" charset="0"/>
              </a:rPr>
              <a:t>: Low-interest, reusable construction loans.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Tax-Exempt Bond Recycling</a:t>
            </a:r>
            <a:r>
              <a:rPr lang="en-US" altLang="en-US" dirty="0">
                <a:solidFill>
                  <a:schemeClr val="accent2"/>
                </a:solidFill>
                <a:latin typeface="Goudy Old Style" panose="02020502050305020303" pitchFamily="18" charset="0"/>
              </a:rPr>
              <a:t>: Reuse bonds to finance new projects.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FHA/FFB Risk-Share Loans</a:t>
            </a:r>
            <a:r>
              <a:rPr lang="en-US" altLang="en-US" dirty="0">
                <a:solidFill>
                  <a:schemeClr val="accent2"/>
                </a:solidFill>
                <a:latin typeface="Goudy Old Style" panose="02020502050305020303" pitchFamily="18" charset="0"/>
              </a:rPr>
              <a:t>: Lower-cost loans with shared risk with federal government.</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Property Tax Abatements</a:t>
            </a:r>
            <a:r>
              <a:rPr lang="en-US" altLang="en-US" dirty="0">
                <a:solidFill>
                  <a:schemeClr val="accent2"/>
                </a:solidFill>
                <a:latin typeface="Goudy Old Style" panose="02020502050305020303" pitchFamily="18" charset="0"/>
              </a:rPr>
              <a:t>: Reduce property taxes to lower costs.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Faircloth-to-RAD</a:t>
            </a:r>
            <a:r>
              <a:rPr lang="en-US" altLang="en-US" dirty="0">
                <a:solidFill>
                  <a:schemeClr val="accent2"/>
                </a:solidFill>
                <a:latin typeface="Goudy Old Style" panose="02020502050305020303" pitchFamily="18" charset="0"/>
              </a:rPr>
              <a:t>: Convert units to Section 8 with deeper subsidies.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Inclusionary Zoning</a:t>
            </a:r>
            <a:r>
              <a:rPr lang="en-US" altLang="en-US" dirty="0">
                <a:solidFill>
                  <a:schemeClr val="accent2"/>
                </a:solidFill>
                <a:latin typeface="Goudy Old Style" panose="02020502050305020303" pitchFamily="18" charset="0"/>
              </a:rPr>
              <a:t>: Increased density for affordable housing.</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Self-Insurance Programs</a:t>
            </a:r>
            <a:r>
              <a:rPr lang="en-US" altLang="en-US" dirty="0">
                <a:solidFill>
                  <a:schemeClr val="accent2"/>
                </a:solidFill>
                <a:latin typeface="Goudy Old Style" panose="02020502050305020303" pitchFamily="18" charset="0"/>
              </a:rPr>
              <a:t>: Reduce insurance costs.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Public Land</a:t>
            </a:r>
            <a:r>
              <a:rPr lang="en-US" altLang="en-US" dirty="0">
                <a:solidFill>
                  <a:schemeClr val="accent2"/>
                </a:solidFill>
                <a:latin typeface="Goudy Old Style" panose="02020502050305020303" pitchFamily="18" charset="0"/>
              </a:rPr>
              <a:t>: Use public land to lower acquisition costs.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2050" name="Picture 2" descr="https://lh7-rt.googleusercontent.com/slidesz/AGV_vUf0EUe6-lFBY54oMhkYGVz8VdaSFg2xzN7DzEZJBZxDwfp0jLZeSIyYtUGL_cauglCuKRqVujd2nZKuGHRVRihmz_K3KBvZHZfcg8htVHlynMCkPJdFVymomqwQ6CYrrwOloaXiNNUIsg7Hn802v7Srpiiu7T1i=s2048?key=NgUNGuuLZrmlOVJ64hDD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187" y="2443714"/>
            <a:ext cx="2410396" cy="18077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30471" y="4251511"/>
            <a:ext cx="3334871" cy="338554"/>
          </a:xfrm>
          <a:prstGeom prst="rect">
            <a:avLst/>
          </a:prstGeom>
        </p:spPr>
        <p:txBody>
          <a:bodyPr wrap="square">
            <a:spAutoFit/>
          </a:bodyPr>
          <a:lstStyle/>
          <a:p>
            <a:r>
              <a:rPr lang="en-US" sz="800" dirty="0">
                <a:solidFill>
                  <a:srgbClr val="616161"/>
                </a:solidFill>
                <a:latin typeface="Proxima Nova" panose="020B0604020202020204" charset="0"/>
              </a:rPr>
              <a:t>Auburn Court, Cambridge, MA.</a:t>
            </a:r>
          </a:p>
          <a:p>
            <a:r>
              <a:rPr lang="en-US" sz="800" dirty="0">
                <a:solidFill>
                  <a:srgbClr val="616161"/>
                </a:solidFill>
                <a:latin typeface="Proxima Nova" panose="020B0604020202020204" charset="0"/>
              </a:rPr>
              <a:t>Source: Chris Moyer via </a:t>
            </a:r>
            <a:r>
              <a:rPr lang="en-US" sz="800" i="1" dirty="0">
                <a:solidFill>
                  <a:srgbClr val="616161"/>
                </a:solidFill>
                <a:latin typeface="Proxima Nova" panose="020B0604020202020204" charset="0"/>
              </a:rPr>
              <a:t>Places Journal</a:t>
            </a:r>
            <a:endParaRPr lang="en-US" sz="800" dirty="0"/>
          </a:p>
        </p:txBody>
      </p:sp>
      <p:cxnSp>
        <p:nvCxnSpPr>
          <p:cNvPr id="7" name="Straight Connector 6"/>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Navigating Risks in Publicly Led Development</a:t>
            </a:r>
            <a:endParaRPr lang="en-US" dirty="0">
              <a:latin typeface="Goudy Old Style" panose="02020502050305020303" pitchFamily="18" charset="0"/>
            </a:endParaRPr>
          </a:p>
        </p:txBody>
      </p:sp>
      <p:sp>
        <p:nvSpPr>
          <p:cNvPr id="3" name="Text Placeholder 2"/>
          <p:cNvSpPr>
            <a:spLocks noGrp="1"/>
          </p:cNvSpPr>
          <p:nvPr>
            <p:ph type="body" idx="1"/>
          </p:nvPr>
        </p:nvSpPr>
        <p:spPr/>
        <p:txBody>
          <a:bodyPr>
            <a:normAutofit fontScale="92500" lnSpcReduction="10000"/>
          </a:bodyPr>
          <a:lstStyle/>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Development Uncertainty</a:t>
            </a:r>
            <a:r>
              <a:rPr lang="en-US" altLang="en-US" dirty="0">
                <a:solidFill>
                  <a:schemeClr val="accent2"/>
                </a:solidFill>
                <a:latin typeface="Goudy Old Style" panose="02020502050305020303" pitchFamily="18" charset="0"/>
              </a:rPr>
              <a:t>: Potential for cost overruns, market fluctuations, and unmet rent projections.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Political Factors</a:t>
            </a:r>
            <a:r>
              <a:rPr lang="en-US" altLang="en-US" dirty="0">
                <a:solidFill>
                  <a:schemeClr val="accent2"/>
                </a:solidFill>
                <a:latin typeface="Goudy Old Style" panose="02020502050305020303" pitchFamily="18" charset="0"/>
              </a:rPr>
              <a:t>: Changes in priorities may impact project timelines.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Administrative Complexity</a:t>
            </a:r>
            <a:r>
              <a:rPr lang="en-US" altLang="en-US" dirty="0">
                <a:solidFill>
                  <a:schemeClr val="accent2"/>
                </a:solidFill>
                <a:latin typeface="Goudy Old Style" panose="02020502050305020303" pitchFamily="18" charset="0"/>
              </a:rPr>
              <a:t>: Extended timelines and costs due to regulatory processes.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Financial Considerations</a:t>
            </a:r>
            <a:r>
              <a:rPr lang="en-US" altLang="en-US" dirty="0">
                <a:solidFill>
                  <a:schemeClr val="accent2"/>
                </a:solidFill>
                <a:latin typeface="Goudy Old Style" panose="02020502050305020303" pitchFamily="18" charset="0"/>
              </a:rPr>
              <a:t>: Long-term planning needed for development costs, operating expenses, and maintenance.</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Community Considerations</a:t>
            </a:r>
            <a:r>
              <a:rPr lang="en-US" altLang="en-US" dirty="0">
                <a:solidFill>
                  <a:schemeClr val="accent2"/>
                </a:solidFill>
                <a:latin typeface="Goudy Old Style" panose="02020502050305020303" pitchFamily="18" charset="0"/>
              </a:rPr>
              <a:t>: Potential for local opposition and zoning challenges.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Management Requirements</a:t>
            </a:r>
            <a:r>
              <a:rPr lang="en-US" altLang="en-US" dirty="0">
                <a:solidFill>
                  <a:schemeClr val="accent2"/>
                </a:solidFill>
                <a:latin typeface="Goudy Old Style" panose="02020502050305020303" pitchFamily="18" charset="0"/>
              </a:rPr>
              <a:t>: Effective long-term property management is essential.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54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Recommendations for Rhode Island</a:t>
            </a:r>
            <a:endParaRPr lang="en-US" dirty="0">
              <a:latin typeface="Goudy Old Style" panose="02020502050305020303" pitchFamily="18" charset="0"/>
            </a:endParaRPr>
          </a:p>
        </p:txBody>
      </p:sp>
      <p:sp>
        <p:nvSpPr>
          <p:cNvPr id="3" name="Text Placeholder 2"/>
          <p:cNvSpPr>
            <a:spLocks noGrp="1"/>
          </p:cNvSpPr>
          <p:nvPr>
            <p:ph type="body" idx="1"/>
          </p:nvPr>
        </p:nvSpPr>
        <p:spPr/>
        <p:txBody>
          <a:bodyPr>
            <a:normAutofit fontScale="85000" lnSpcReduction="20000"/>
          </a:bodyPr>
          <a:lstStyle/>
          <a:p>
            <a:pPr marL="0" indent="0">
              <a:buNone/>
            </a:pPr>
            <a:r>
              <a:rPr lang="en-US" dirty="0">
                <a:solidFill>
                  <a:schemeClr val="accent2"/>
                </a:solidFill>
                <a:latin typeface="Goudy Old Style" panose="02020502050305020303" pitchFamily="18" charset="0"/>
              </a:rPr>
              <a:t>Create a </a:t>
            </a:r>
            <a:r>
              <a:rPr lang="en-US" b="1" dirty="0">
                <a:solidFill>
                  <a:schemeClr val="accent2"/>
                </a:solidFill>
                <a:latin typeface="Goudy Old Style" panose="02020502050305020303" pitchFamily="18" charset="0"/>
              </a:rPr>
              <a:t>publicly capitalized revolving fund </a:t>
            </a:r>
            <a:r>
              <a:rPr lang="en-US" dirty="0">
                <a:solidFill>
                  <a:schemeClr val="accent2"/>
                </a:solidFill>
                <a:latin typeface="Goudy Old Style" panose="02020502050305020303" pitchFamily="18" charset="0"/>
              </a:rPr>
              <a:t>to finance affordable housing, with a focus on mixed-income or 100% affordable multifamily projects.</a:t>
            </a:r>
          </a:p>
          <a:p>
            <a:pPr marL="0" indent="0">
              <a:buNone/>
            </a:pPr>
            <a:endParaRPr lang="en-US" dirty="0">
              <a:solidFill>
                <a:schemeClr val="accent2"/>
              </a:solidFill>
              <a:latin typeface="Goudy Old Style" panose="02020502050305020303" pitchFamily="18" charset="0"/>
            </a:endParaRPr>
          </a:p>
          <a:p>
            <a:pPr marL="0" indent="0">
              <a:buNone/>
            </a:pPr>
            <a:r>
              <a:rPr lang="en-US" dirty="0">
                <a:solidFill>
                  <a:schemeClr val="accent2"/>
                </a:solidFill>
                <a:latin typeface="Goudy Old Style" panose="02020502050305020303" pitchFamily="18" charset="0"/>
              </a:rPr>
              <a:t>Start small by </a:t>
            </a:r>
            <a:r>
              <a:rPr lang="en-US" b="1" dirty="0">
                <a:solidFill>
                  <a:schemeClr val="accent2"/>
                </a:solidFill>
                <a:latin typeface="Goudy Old Style" panose="02020502050305020303" pitchFamily="18" charset="0"/>
              </a:rPr>
              <a:t>addressing specific housing needs where a public developer has a distinct advantage</a:t>
            </a:r>
            <a:r>
              <a:rPr lang="en-US" dirty="0">
                <a:solidFill>
                  <a:schemeClr val="accent2"/>
                </a:solidFill>
                <a:latin typeface="Goudy Old Style" panose="02020502050305020303" pitchFamily="18" charset="0"/>
              </a:rPr>
              <a:t>, such as using publicly-owned land or rehabilitating distressed properties.</a:t>
            </a:r>
          </a:p>
          <a:p>
            <a:pPr marL="0" indent="0">
              <a:buNone/>
            </a:pPr>
            <a:endParaRPr lang="en-US" b="1" dirty="0">
              <a:solidFill>
                <a:schemeClr val="accent2"/>
              </a:solidFill>
              <a:latin typeface="Goudy Old Style" panose="02020502050305020303" pitchFamily="18" charset="0"/>
            </a:endParaRPr>
          </a:p>
          <a:p>
            <a:pPr marL="0" indent="0">
              <a:buNone/>
            </a:pPr>
            <a:r>
              <a:rPr lang="en-US" b="1" dirty="0">
                <a:solidFill>
                  <a:schemeClr val="accent2"/>
                </a:solidFill>
                <a:latin typeface="Goudy Old Style" panose="02020502050305020303" pitchFamily="18" charset="0"/>
              </a:rPr>
              <a:t>Establish dedicated funding streams</a:t>
            </a:r>
            <a:r>
              <a:rPr lang="en-US" dirty="0">
                <a:solidFill>
                  <a:schemeClr val="accent2"/>
                </a:solidFill>
                <a:latin typeface="Goudy Old Style" panose="02020502050305020303" pitchFamily="18" charset="0"/>
              </a:rPr>
              <a:t>, exploring property tax levies or income tax levies to create steady support for housing development.</a:t>
            </a:r>
          </a:p>
          <a:p>
            <a:pPr marL="0" indent="0">
              <a:buNone/>
            </a:pPr>
            <a:endParaRPr lang="en-US" dirty="0">
              <a:solidFill>
                <a:schemeClr val="accent2"/>
              </a:solidFill>
              <a:latin typeface="Goudy Old Style" panose="02020502050305020303" pitchFamily="18" charset="0"/>
            </a:endParaRPr>
          </a:p>
          <a:p>
            <a:pPr marL="0" indent="0">
              <a:buNone/>
            </a:pPr>
            <a:r>
              <a:rPr lang="en-US" b="1" dirty="0">
                <a:solidFill>
                  <a:schemeClr val="accent2"/>
                </a:solidFill>
                <a:latin typeface="Goudy Old Style" panose="02020502050305020303" pitchFamily="18" charset="0"/>
              </a:rPr>
              <a:t>Reform the 8% tax </a:t>
            </a:r>
            <a:r>
              <a:rPr lang="en-US" dirty="0">
                <a:solidFill>
                  <a:schemeClr val="accent2"/>
                </a:solidFill>
                <a:latin typeface="Goudy Old Style" panose="02020502050305020303" pitchFamily="18" charset="0"/>
              </a:rPr>
              <a:t>to offer deeper exemptions for projects that provide a higher share of affordable units or more deeply affordable units.</a:t>
            </a:r>
          </a:p>
          <a:p>
            <a:pPr marL="0" indent="0">
              <a:buNone/>
            </a:pPr>
            <a:endParaRPr lang="en-US" dirty="0">
              <a:solidFill>
                <a:schemeClr val="accent2"/>
              </a:solidFill>
              <a:latin typeface="Goudy Old Style" panose="02020502050305020303" pitchFamily="18" charset="0"/>
            </a:endParaRPr>
          </a:p>
          <a:p>
            <a:pPr marL="0" indent="0">
              <a:buNone/>
            </a:pPr>
            <a:r>
              <a:rPr lang="en-US" b="1" dirty="0">
                <a:solidFill>
                  <a:schemeClr val="accent2"/>
                </a:solidFill>
                <a:latin typeface="Goudy Old Style" panose="02020502050305020303" pitchFamily="18" charset="0"/>
              </a:rPr>
              <a:t>Maximize the use of existing programs </a:t>
            </a:r>
            <a:r>
              <a:rPr lang="en-US" dirty="0">
                <a:solidFill>
                  <a:schemeClr val="accent2"/>
                </a:solidFill>
                <a:latin typeface="Goudy Old Style" panose="02020502050305020303" pitchFamily="18" charset="0"/>
              </a:rPr>
              <a:t>like LIHTC, FHA/FFB risk-share loans, and HUD’s RAD program to finance affordable developments.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19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Recommendations for Rhode Island Continued</a:t>
            </a:r>
            <a:endParaRPr lang="en-US" dirty="0"/>
          </a:p>
        </p:txBody>
      </p:sp>
      <p:sp>
        <p:nvSpPr>
          <p:cNvPr id="3" name="Text Placeholder 2"/>
          <p:cNvSpPr>
            <a:spLocks noGrp="1"/>
          </p:cNvSpPr>
          <p:nvPr>
            <p:ph type="body" idx="1"/>
          </p:nvPr>
        </p:nvSpPr>
        <p:spPr/>
        <p:txBody>
          <a:bodyPr>
            <a:normAutofit fontScale="85000" lnSpcReduction="20000"/>
          </a:bodyPr>
          <a:lstStyle/>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Increase the allocation of private activity bonds </a:t>
            </a:r>
            <a:r>
              <a:rPr lang="en-US" altLang="en-US" dirty="0">
                <a:solidFill>
                  <a:schemeClr val="accent2"/>
                </a:solidFill>
                <a:latin typeface="Goudy Old Style" panose="02020502050305020303" pitchFamily="18" charset="0"/>
              </a:rPr>
              <a:t>to multifamily housing development to better support affordable housing.</a:t>
            </a:r>
          </a:p>
          <a:p>
            <a:pPr marL="0" lvl="0" indent="0" eaLnBrk="0" fontAlgn="base" hangingPunct="0">
              <a:lnSpc>
                <a:spcPct val="100000"/>
              </a:lnSpc>
              <a:spcBef>
                <a:spcPct val="0"/>
              </a:spcBef>
              <a:spcAft>
                <a:spcPct val="0"/>
              </a:spcAft>
              <a:buClrTx/>
              <a:buSzTx/>
              <a:buNone/>
            </a:pPr>
            <a:endParaRPr lang="en-US" altLang="en-US"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Create a technical assistance network </a:t>
            </a:r>
            <a:r>
              <a:rPr lang="en-US" altLang="en-US" dirty="0">
                <a:solidFill>
                  <a:schemeClr val="accent2"/>
                </a:solidFill>
                <a:latin typeface="Goudy Old Style" panose="02020502050305020303" pitchFamily="18" charset="0"/>
              </a:rPr>
              <a:t>to help PHAs access financing, development support, and regulatory navigation.</a:t>
            </a:r>
          </a:p>
          <a:p>
            <a:pPr marL="0" lvl="0" indent="0" eaLnBrk="0" fontAlgn="base" hangingPunct="0">
              <a:lnSpc>
                <a:spcPct val="100000"/>
              </a:lnSpc>
              <a:spcBef>
                <a:spcPct val="0"/>
              </a:spcBef>
              <a:spcAft>
                <a:spcPct val="0"/>
              </a:spcAft>
              <a:buClrTx/>
              <a:buSzTx/>
              <a:buNone/>
            </a:pPr>
            <a:endParaRPr lang="en-US" altLang="en-US"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Continue providing grants to PHAs for pre-development activities </a:t>
            </a:r>
            <a:r>
              <a:rPr lang="en-US" altLang="en-US" dirty="0">
                <a:solidFill>
                  <a:schemeClr val="accent2"/>
                </a:solidFill>
                <a:latin typeface="Goudy Old Style" panose="02020502050305020303" pitchFamily="18" charset="0"/>
              </a:rPr>
              <a:t>such as site selection, financial planning, and regulatory approvals.</a:t>
            </a:r>
          </a:p>
          <a:p>
            <a:pPr marL="0" lvl="0" indent="0" eaLnBrk="0" fontAlgn="base" hangingPunct="0">
              <a:lnSpc>
                <a:spcPct val="100000"/>
              </a:lnSpc>
              <a:spcBef>
                <a:spcPct val="0"/>
              </a:spcBef>
              <a:spcAft>
                <a:spcPct val="0"/>
              </a:spcAft>
              <a:buClrTx/>
              <a:buSzTx/>
              <a:buNone/>
            </a:pPr>
            <a:endParaRPr lang="en-US" altLang="en-US"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Promote zoning changes that allow for higher-density development </a:t>
            </a:r>
            <a:r>
              <a:rPr lang="en-US" altLang="en-US" dirty="0">
                <a:solidFill>
                  <a:schemeClr val="accent2"/>
                </a:solidFill>
                <a:latin typeface="Goudy Old Style" panose="02020502050305020303" pitchFamily="18" charset="0"/>
              </a:rPr>
              <a:t>and require permanent affordability through inclusionary zoning.</a:t>
            </a:r>
          </a:p>
          <a:p>
            <a:pPr marL="0" lvl="0" indent="0" eaLnBrk="0" fontAlgn="base" hangingPunct="0">
              <a:lnSpc>
                <a:spcPct val="100000"/>
              </a:lnSpc>
              <a:spcBef>
                <a:spcPct val="0"/>
              </a:spcBef>
              <a:spcAft>
                <a:spcPct val="0"/>
              </a:spcAft>
              <a:buClrTx/>
              <a:buSzTx/>
              <a:buNone/>
            </a:pPr>
            <a:endParaRPr lang="en-US" altLang="en-US"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Conduct a statewide inventory of public land </a:t>
            </a:r>
            <a:r>
              <a:rPr lang="en-US" altLang="en-US" dirty="0">
                <a:solidFill>
                  <a:schemeClr val="accent2"/>
                </a:solidFill>
                <a:latin typeface="Goudy Old Style" panose="02020502050305020303" pitchFamily="18" charset="0"/>
              </a:rPr>
              <a:t>and </a:t>
            </a:r>
            <a:r>
              <a:rPr lang="en-US" altLang="en-US" b="1" dirty="0">
                <a:solidFill>
                  <a:schemeClr val="accent2"/>
                </a:solidFill>
                <a:latin typeface="Goudy Old Style" panose="02020502050305020303" pitchFamily="18" charset="0"/>
              </a:rPr>
              <a:t>create guidelines for repositioning it </a:t>
            </a:r>
            <a:r>
              <a:rPr lang="en-US" altLang="en-US" dirty="0">
                <a:solidFill>
                  <a:schemeClr val="accent2"/>
                </a:solidFill>
                <a:latin typeface="Goudy Old Style" panose="02020502050305020303" pitchFamily="18" charset="0"/>
              </a:rPr>
              <a:t>for affordable multifamily housing.</a:t>
            </a:r>
          </a:p>
          <a:p>
            <a:pPr marL="0" lvl="0" indent="0" eaLnBrk="0" fontAlgn="base" hangingPunct="0">
              <a:lnSpc>
                <a:spcPct val="100000"/>
              </a:lnSpc>
              <a:spcBef>
                <a:spcPct val="0"/>
              </a:spcBef>
              <a:spcAft>
                <a:spcPct val="0"/>
              </a:spcAft>
              <a:buClrTx/>
              <a:buSzTx/>
              <a:buNone/>
            </a:pPr>
            <a:endParaRPr lang="en-US" altLang="en-US"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Convene a working group to explore solutions to rising insurance costs</a:t>
            </a:r>
            <a:r>
              <a:rPr lang="en-US" altLang="en-US" dirty="0">
                <a:solidFill>
                  <a:schemeClr val="accent2"/>
                </a:solidFill>
                <a:latin typeface="Goudy Old Style" panose="02020502050305020303" pitchFamily="18" charset="0"/>
              </a:rPr>
              <a:t>, including self-insurance options for multifamily housing developments.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5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F899A"/>
                </a:solidFill>
                <a:latin typeface="Goudy Old Style" panose="02020502050305020303" pitchFamily="18" charset="0"/>
              </a:rPr>
              <a:t>Thank You</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Subtitle 2"/>
          <p:cNvSpPr txBox="1">
            <a:spLocks/>
          </p:cNvSpPr>
          <p:nvPr/>
        </p:nvSpPr>
        <p:spPr>
          <a:xfrm>
            <a:off x="510450" y="3172717"/>
            <a:ext cx="4512124" cy="736675"/>
          </a:xfrm>
          <a:prstGeom prst="rect">
            <a:avLst/>
          </a:prstGeom>
        </p:spPr>
        <p:txBody>
          <a:bodyP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900" dirty="0">
                <a:solidFill>
                  <a:schemeClr val="tx1"/>
                </a:solidFill>
                <a:latin typeface="Goudy Old Style" panose="02020502050305020303" pitchFamily="18" charset="0"/>
              </a:rPr>
              <a:t>Matthew Murphy, Executive Director</a:t>
            </a:r>
          </a:p>
          <a:p>
            <a:r>
              <a:rPr lang="en-US" sz="4900" dirty="0">
                <a:solidFill>
                  <a:schemeClr val="tx1"/>
                </a:solidFill>
                <a:latin typeface="Goudy Old Style" panose="02020502050305020303" pitchFamily="18" charset="0"/>
              </a:rPr>
              <a:t>NYU Furman Center</a:t>
            </a:r>
          </a:p>
          <a:p>
            <a:r>
              <a:rPr lang="en-US" sz="4300" u="sng" dirty="0">
                <a:solidFill>
                  <a:srgbClr val="8DB7C5"/>
                </a:solidFill>
                <a:latin typeface="Goudy Old Style" panose="02020502050305020303" pitchFamily="18" charset="0"/>
              </a:rPr>
              <a:t>matthew.murphy@nyu.edu</a:t>
            </a:r>
          </a:p>
          <a:p>
            <a:endParaRPr lang="en-US" sz="3800" dirty="0">
              <a:solidFill>
                <a:schemeClr val="tx1"/>
              </a:solidFill>
              <a:latin typeface="Goudy Old Style" panose="02020502050305020303" pitchFamily="18"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713" y="4011695"/>
            <a:ext cx="3010287" cy="1131805"/>
          </a:xfrm>
          <a:prstGeom prst="rect">
            <a:avLst/>
          </a:prstGeom>
        </p:spPr>
      </p:pic>
    </p:spTree>
    <p:extLst>
      <p:ext uri="{BB962C8B-B14F-4D97-AF65-F5344CB8AC3E}">
        <p14:creationId xmlns:p14="http://schemas.microsoft.com/office/powerpoint/2010/main" val="349090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txBox="1">
            <a:spLocks noGrp="1"/>
          </p:cNvSpPr>
          <p:nvPr>
            <p:ph type="sldNum" idx="12"/>
          </p:nvPr>
        </p:nvSpPr>
        <p:spPr>
          <a:xfrm>
            <a:off x="-45842" y="470362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2" name="Text Placeholder 1"/>
          <p:cNvSpPr>
            <a:spLocks noGrp="1"/>
          </p:cNvSpPr>
          <p:nvPr>
            <p:ph type="body" idx="1"/>
          </p:nvPr>
        </p:nvSpPr>
        <p:spPr/>
        <p:txBody>
          <a:bodyPr/>
          <a:lstStyle/>
          <a:p>
            <a:pPr marL="0" lvl="0" indent="0" eaLnBrk="0" fontAlgn="base" hangingPunct="0">
              <a:lnSpc>
                <a:spcPct val="100000"/>
              </a:lnSpc>
              <a:spcBef>
                <a:spcPct val="0"/>
              </a:spcBef>
              <a:spcAft>
                <a:spcPct val="0"/>
              </a:spcAft>
              <a:buNone/>
            </a:pPr>
            <a:r>
              <a:rPr lang="en-US" altLang="en-US" b="1" dirty="0">
                <a:solidFill>
                  <a:schemeClr val="accent2"/>
                </a:solidFill>
                <a:latin typeface="Goudy Old Style" panose="02020502050305020303" pitchFamily="18" charset="0"/>
              </a:rPr>
              <a:t>Rhode Island's Housing Challenge:</a:t>
            </a:r>
            <a:r>
              <a:rPr lang="en-US" altLang="en-US" dirty="0">
                <a:solidFill>
                  <a:schemeClr val="accent2"/>
                </a:solidFill>
                <a:latin typeface="Goudy Old Style" panose="02020502050305020303" pitchFamily="18" charset="0"/>
              </a:rPr>
              <a:t> Not unlike other places across the U.S., there is a severe shortage of affordable housing.</a:t>
            </a:r>
          </a:p>
          <a:p>
            <a:pPr marL="0" lvl="0" indent="0" eaLnBrk="0" fontAlgn="base" hangingPunct="0">
              <a:lnSpc>
                <a:spcPct val="100000"/>
              </a:lnSpc>
              <a:spcBef>
                <a:spcPct val="0"/>
              </a:spcBef>
              <a:spcAft>
                <a:spcPct val="0"/>
              </a:spcAft>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None/>
            </a:pPr>
            <a:r>
              <a:rPr lang="en-US" altLang="en-US" b="1" dirty="0">
                <a:solidFill>
                  <a:schemeClr val="accent2"/>
                </a:solidFill>
                <a:latin typeface="Goudy Old Style" panose="02020502050305020303" pitchFamily="18" charset="0"/>
              </a:rPr>
              <a:t>Study Focus:</a:t>
            </a:r>
            <a:r>
              <a:rPr lang="en-US" altLang="en-US" dirty="0">
                <a:solidFill>
                  <a:schemeClr val="accent2"/>
                </a:solidFill>
                <a:latin typeface="Goudy Old Style" panose="02020502050305020303" pitchFamily="18" charset="0"/>
              </a:rPr>
              <a:t> Explore feasibility of public development and ownership models.</a:t>
            </a:r>
          </a:p>
          <a:p>
            <a:pPr marL="0" lvl="0" indent="0" eaLnBrk="0" fontAlgn="base" hangingPunct="0">
              <a:lnSpc>
                <a:spcPct val="100000"/>
              </a:lnSpc>
              <a:spcBef>
                <a:spcPct val="0"/>
              </a:spcBef>
              <a:spcAft>
                <a:spcPct val="0"/>
              </a:spcAft>
              <a:buNone/>
            </a:pPr>
            <a:endParaRPr lang="en-US" altLang="en-US" b="1" dirty="0">
              <a:solidFill>
                <a:schemeClr val="accent2"/>
              </a:solidFill>
              <a:latin typeface="Goudy Old Style" panose="02020502050305020303" pitchFamily="18" charset="0"/>
            </a:endParaRPr>
          </a:p>
          <a:p>
            <a:pPr marL="0" indent="0" eaLnBrk="0" fontAlgn="base" hangingPunct="0">
              <a:lnSpc>
                <a:spcPct val="100000"/>
              </a:lnSpc>
              <a:spcBef>
                <a:spcPct val="0"/>
              </a:spcBef>
              <a:spcAft>
                <a:spcPct val="0"/>
              </a:spcAft>
              <a:buNone/>
            </a:pPr>
            <a:r>
              <a:rPr lang="en-US" altLang="en-US" b="1" dirty="0">
                <a:solidFill>
                  <a:schemeClr val="accent2"/>
                </a:solidFill>
                <a:latin typeface="Goudy Old Style" panose="02020502050305020303" pitchFamily="18" charset="0"/>
              </a:rPr>
              <a:t>Key Findings: </a:t>
            </a:r>
            <a:r>
              <a:rPr lang="en-US" dirty="0">
                <a:solidFill>
                  <a:schemeClr val="accent2"/>
                </a:solidFill>
                <a:latin typeface="Goudy Old Style" panose="02020502050305020303" pitchFamily="18" charset="0"/>
              </a:rPr>
              <a:t>Models show promise but face challenges like high costs, political considerations, and long-term sustainability. Much can be learned from each model, but each model’s success will be highly contingent on local market dynamics and capacity. </a:t>
            </a:r>
          </a:p>
        </p:txBody>
      </p:sp>
      <p:sp>
        <p:nvSpPr>
          <p:cNvPr id="3" name="Title 2"/>
          <p:cNvSpPr>
            <a:spLocks noGrp="1"/>
          </p:cNvSpPr>
          <p:nvPr>
            <p:ph type="title"/>
          </p:nvPr>
        </p:nvSpPr>
        <p:spPr/>
        <p:txBody>
          <a:bodyPr>
            <a:normAutofit fontScale="90000"/>
          </a:bodyPr>
          <a:lstStyle/>
          <a:p>
            <a:r>
              <a:rPr lang="en-US" b="1" dirty="0">
                <a:latin typeface="Goudy Old Style" panose="02020502050305020303" pitchFamily="18" charset="0"/>
              </a:rPr>
              <a:t>Introduction, Purpose, and Broad Findings</a:t>
            </a:r>
            <a:endParaRPr lang="en-US" dirty="0">
              <a:latin typeface="Goudy Old Style" panose="02020502050305020303" pitchFamily="18" charset="0"/>
            </a:endParaRPr>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Defining Public Development and Ownership</a:t>
            </a:r>
            <a:endParaRPr lang="en-US" dirty="0">
              <a:latin typeface="Goudy Old Style" panose="02020502050305020303" pitchFamily="18" charset="0"/>
            </a:endParaRPr>
          </a:p>
        </p:txBody>
      </p:sp>
      <p:sp>
        <p:nvSpPr>
          <p:cNvPr id="3" name="Text Placeholder 2"/>
          <p:cNvSpPr>
            <a:spLocks noGrp="1"/>
          </p:cNvSpPr>
          <p:nvPr>
            <p:ph type="body" idx="1"/>
          </p:nvPr>
        </p:nvSpPr>
        <p:spPr/>
        <p:txBody>
          <a:bodyPr>
            <a:normAutofit lnSpcReduction="10000"/>
          </a:bodyPr>
          <a:lstStyle/>
          <a:p>
            <a:pPr marL="0" lvl="0" indent="0" eaLnBrk="0" fontAlgn="base" hangingPunct="0">
              <a:lnSpc>
                <a:spcPct val="100000"/>
              </a:lnSpc>
              <a:spcBef>
                <a:spcPct val="0"/>
              </a:spcBef>
              <a:spcAft>
                <a:spcPct val="0"/>
              </a:spcAft>
              <a:buNone/>
            </a:pPr>
            <a:r>
              <a:rPr lang="en-US" altLang="en-US" b="1" dirty="0">
                <a:solidFill>
                  <a:schemeClr val="accent2"/>
                </a:solidFill>
                <a:latin typeface="Goudy Old Style" panose="02020502050305020303" pitchFamily="18" charset="0"/>
              </a:rPr>
              <a:t>Government as Developer</a:t>
            </a:r>
            <a:r>
              <a:rPr lang="en-US" altLang="en-US" dirty="0">
                <a:solidFill>
                  <a:schemeClr val="accent2"/>
                </a:solidFill>
                <a:latin typeface="Goudy Old Style" panose="02020502050305020303" pitchFamily="18" charset="0"/>
              </a:rPr>
              <a:t>: Local or state government entities act directly as real estate developers or engage closely with development partners through partnerships or development agreements. The ultimate goal is to ensure some degree of public ownership in the project.</a:t>
            </a:r>
          </a:p>
          <a:p>
            <a:pPr marL="0" lvl="0" indent="0" eaLnBrk="0" fontAlgn="base" hangingPunct="0">
              <a:lnSpc>
                <a:spcPct val="100000"/>
              </a:lnSpc>
              <a:spcBef>
                <a:spcPct val="0"/>
              </a:spcBef>
              <a:spcAft>
                <a:spcPct val="0"/>
              </a:spcAft>
              <a:buFontTx/>
              <a:buChar char="•"/>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None/>
            </a:pPr>
            <a:r>
              <a:rPr lang="en-US" altLang="en-US" b="1" dirty="0">
                <a:solidFill>
                  <a:schemeClr val="accent2"/>
                </a:solidFill>
                <a:latin typeface="Goudy Old Style" panose="02020502050305020303" pitchFamily="18" charset="0"/>
              </a:rPr>
              <a:t>Financial Investment and Active Role</a:t>
            </a:r>
            <a:r>
              <a:rPr lang="en-US" altLang="en-US" dirty="0">
                <a:solidFill>
                  <a:schemeClr val="accent2"/>
                </a:solidFill>
                <a:latin typeface="Goudy Old Style" panose="02020502050305020303" pitchFamily="18" charset="0"/>
              </a:rPr>
              <a:t>: These government entities invest significant financial resources in exchange for an active role in the decision-making process during development and the ongoing management of housing, going beyond basic regulatory oversight. This includes retaining a full or partial ownership stake in the properties.</a:t>
            </a:r>
          </a:p>
          <a:p>
            <a:pPr marL="0" lvl="0" indent="0" eaLnBrk="0" fontAlgn="base" hangingPunct="0">
              <a:lnSpc>
                <a:spcPct val="100000"/>
              </a:lnSpc>
              <a:spcBef>
                <a:spcPct val="0"/>
              </a:spcBef>
              <a:spcAft>
                <a:spcPct val="0"/>
              </a:spcAft>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None/>
            </a:pPr>
            <a:r>
              <a:rPr lang="en-US" altLang="en-US" b="1" dirty="0">
                <a:solidFill>
                  <a:schemeClr val="accent2"/>
                </a:solidFill>
                <a:latin typeface="Goudy Old Style" panose="02020502050305020303" pitchFamily="18" charset="0"/>
              </a:rPr>
              <a:t>Long-Term Ownership and Oversight</a:t>
            </a:r>
            <a:r>
              <a:rPr lang="en-US" altLang="en-US" dirty="0">
                <a:solidFill>
                  <a:schemeClr val="accent2"/>
                </a:solidFill>
                <a:latin typeface="Goudy Old Style" panose="02020502050305020303" pitchFamily="18" charset="0"/>
              </a:rPr>
              <a:t>: The government retains long-term ownership of the housing or the land on which it is built, maintaining continuous public control and oversight over the properties.</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51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Rhode Island Housing Context</a:t>
            </a:r>
            <a:endParaRPr lang="en-US" dirty="0">
              <a:latin typeface="Goudy Old Style" panose="02020502050305020303" pitchFamily="18" charset="0"/>
            </a:endParaRPr>
          </a:p>
        </p:txBody>
      </p:sp>
      <p:sp>
        <p:nvSpPr>
          <p:cNvPr id="3" name="Text Placeholder 2"/>
          <p:cNvSpPr>
            <a:spLocks noGrp="1"/>
          </p:cNvSpPr>
          <p:nvPr>
            <p:ph type="body" idx="1"/>
          </p:nvPr>
        </p:nvSpPr>
        <p:spPr/>
        <p:txBody>
          <a:bodyPr/>
          <a:lstStyle/>
          <a:p>
            <a:pPr marL="0" lvl="0" indent="0" eaLnBrk="0" fontAlgn="base" hangingPunct="0">
              <a:lnSpc>
                <a:spcPct val="100000"/>
              </a:lnSpc>
              <a:spcBef>
                <a:spcPct val="0"/>
              </a:spcBef>
              <a:spcAft>
                <a:spcPct val="0"/>
              </a:spcAft>
              <a:buNone/>
            </a:pPr>
            <a:r>
              <a:rPr lang="en-US" altLang="en-US" dirty="0">
                <a:solidFill>
                  <a:schemeClr val="accent2"/>
                </a:solidFill>
                <a:latin typeface="Goudy Old Style" panose="02020502050305020303" pitchFamily="18" charset="0"/>
              </a:rPr>
              <a:t>Ranks near bottom of U.S. states in terms of per capita housing production</a:t>
            </a:r>
          </a:p>
          <a:p>
            <a:pPr marL="0" lvl="0" indent="0" eaLnBrk="0" fontAlgn="base" hangingPunct="0">
              <a:lnSpc>
                <a:spcPct val="100000"/>
              </a:lnSpc>
              <a:spcBef>
                <a:spcPct val="0"/>
              </a:spcBef>
              <a:spcAft>
                <a:spcPct val="0"/>
              </a:spcAft>
              <a:buNone/>
            </a:pPr>
            <a:endParaRPr lang="en-US" altLang="en-US"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None/>
            </a:pPr>
            <a:r>
              <a:rPr lang="en-US" altLang="en-US" dirty="0">
                <a:solidFill>
                  <a:schemeClr val="accent2"/>
                </a:solidFill>
                <a:latin typeface="Goudy Old Style" panose="02020502050305020303" pitchFamily="18" charset="0"/>
              </a:rPr>
              <a:t>High construction costs, low rents outside key areas</a:t>
            </a:r>
          </a:p>
          <a:p>
            <a:pPr marL="0" lvl="0" indent="0" eaLnBrk="0" fontAlgn="base" hangingPunct="0">
              <a:lnSpc>
                <a:spcPct val="100000"/>
              </a:lnSpc>
              <a:spcBef>
                <a:spcPct val="0"/>
              </a:spcBef>
              <a:spcAft>
                <a:spcPct val="0"/>
              </a:spcAft>
              <a:buNone/>
            </a:pPr>
            <a:endParaRPr lang="en-US" altLang="en-US"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None/>
            </a:pPr>
            <a:r>
              <a:rPr lang="en-US" altLang="en-US" dirty="0">
                <a:solidFill>
                  <a:schemeClr val="accent2"/>
                </a:solidFill>
                <a:latin typeface="Goudy Old Style" panose="02020502050305020303" pitchFamily="18" charset="0"/>
              </a:rPr>
              <a:t>Relatively limited supply of publicly-owned land </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58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609" y="87862"/>
            <a:ext cx="6288156" cy="4658072"/>
          </a:xfrm>
          <a:prstGeom prst="rect">
            <a:avLst/>
          </a:prstGeom>
        </p:spPr>
      </p:pic>
    </p:spTree>
    <p:extLst>
      <p:ext uri="{BB962C8B-B14F-4D97-AF65-F5344CB8AC3E}">
        <p14:creationId xmlns:p14="http://schemas.microsoft.com/office/powerpoint/2010/main" val="107642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Overview of Domestic Models</a:t>
            </a:r>
            <a:endParaRPr lang="en-US" dirty="0">
              <a:latin typeface="Goudy Old Style" panose="02020502050305020303" pitchFamily="18" charset="0"/>
            </a:endParaRPr>
          </a:p>
        </p:txBody>
      </p:sp>
      <p:sp>
        <p:nvSpPr>
          <p:cNvPr id="3" name="Text Placeholder 2"/>
          <p:cNvSpPr>
            <a:spLocks noGrp="1"/>
          </p:cNvSpPr>
          <p:nvPr>
            <p:ph type="body" idx="1"/>
          </p:nvPr>
        </p:nvSpPr>
        <p:spPr/>
        <p:txBody>
          <a:bodyPr/>
          <a:lstStyle/>
          <a:p>
            <a:pPr marL="0" lvl="0" indent="0" eaLnBrk="0" fontAlgn="base" hangingPunct="0">
              <a:lnSpc>
                <a:spcPct val="100000"/>
              </a:lnSpc>
              <a:spcBef>
                <a:spcPct val="0"/>
              </a:spcBef>
              <a:spcAft>
                <a:spcPct val="0"/>
              </a:spcAft>
              <a:buNone/>
            </a:pPr>
            <a:r>
              <a:rPr lang="en-US" altLang="en-US" b="1" dirty="0">
                <a:solidFill>
                  <a:schemeClr val="accent2"/>
                </a:solidFill>
                <a:latin typeface="Goudy Old Style" panose="02020502050305020303" pitchFamily="18" charset="0"/>
              </a:rPr>
              <a:t>Three Key Categories:</a:t>
            </a:r>
            <a:endParaRPr lang="en-US" altLang="en-US"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None/>
            </a:pPr>
            <a:endParaRPr lang="en-US" altLang="en-US" dirty="0">
              <a:solidFill>
                <a:schemeClr val="accent2"/>
              </a:solidFill>
              <a:latin typeface="Goudy Old Style" panose="02020502050305020303" pitchFamily="18" charset="0"/>
            </a:endParaRPr>
          </a:p>
          <a:p>
            <a:pPr marL="742950" lvl="1" indent="-285750" eaLnBrk="0" fontAlgn="base" hangingPunct="0">
              <a:lnSpc>
                <a:spcPct val="100000"/>
              </a:lnSpc>
              <a:spcBef>
                <a:spcPct val="0"/>
              </a:spcBef>
              <a:spcAft>
                <a:spcPct val="0"/>
              </a:spcAft>
            </a:pPr>
            <a:r>
              <a:rPr lang="en-US" altLang="en-US" sz="1600" b="1" dirty="0">
                <a:solidFill>
                  <a:schemeClr val="accent2"/>
                </a:solidFill>
                <a:latin typeface="Goudy Old Style" panose="02020502050305020303" pitchFamily="18" charset="0"/>
              </a:rPr>
              <a:t>Mixed-Income Housing (Group A): </a:t>
            </a:r>
            <a:r>
              <a:rPr lang="en-US" altLang="en-US" sz="1600" dirty="0">
                <a:solidFill>
                  <a:schemeClr val="accent2"/>
                </a:solidFill>
                <a:latin typeface="Goudy Old Style" panose="02020502050305020303" pitchFamily="18" charset="0"/>
              </a:rPr>
              <a:t>Combines affordable and market-rate units.</a:t>
            </a:r>
          </a:p>
          <a:p>
            <a:pPr marL="457200" lvl="1" indent="0" eaLnBrk="0" fontAlgn="base" hangingPunct="0">
              <a:lnSpc>
                <a:spcPct val="100000"/>
              </a:lnSpc>
              <a:spcBef>
                <a:spcPct val="0"/>
              </a:spcBef>
              <a:spcAft>
                <a:spcPct val="0"/>
              </a:spcAft>
              <a:buNone/>
            </a:pPr>
            <a:endParaRPr lang="en-US" altLang="en-US" sz="1600" dirty="0">
              <a:solidFill>
                <a:schemeClr val="accent2"/>
              </a:solidFill>
              <a:latin typeface="Goudy Old Style" panose="02020502050305020303" pitchFamily="18" charset="0"/>
            </a:endParaRPr>
          </a:p>
          <a:p>
            <a:pPr marL="742950" lvl="1" indent="-285750" eaLnBrk="0" fontAlgn="base" hangingPunct="0">
              <a:lnSpc>
                <a:spcPct val="100000"/>
              </a:lnSpc>
              <a:spcBef>
                <a:spcPct val="0"/>
              </a:spcBef>
              <a:spcAft>
                <a:spcPct val="0"/>
              </a:spcAft>
            </a:pPr>
            <a:r>
              <a:rPr lang="en-US" altLang="en-US" sz="1600" b="1" dirty="0">
                <a:solidFill>
                  <a:schemeClr val="accent2"/>
                </a:solidFill>
                <a:latin typeface="Goudy Old Style" panose="02020502050305020303" pitchFamily="18" charset="0"/>
              </a:rPr>
              <a:t>Public Housing Conversions (Group B): </a:t>
            </a:r>
            <a:r>
              <a:rPr lang="en-US" altLang="en-US" sz="1600" dirty="0">
                <a:solidFill>
                  <a:schemeClr val="accent2"/>
                </a:solidFill>
                <a:latin typeface="Goudy Old Style" panose="02020502050305020303" pitchFamily="18" charset="0"/>
              </a:rPr>
              <a:t>Leverages existing public housing for new development.</a:t>
            </a:r>
          </a:p>
          <a:p>
            <a:pPr marL="457200" lvl="1" indent="0" eaLnBrk="0" fontAlgn="base" hangingPunct="0">
              <a:lnSpc>
                <a:spcPct val="100000"/>
              </a:lnSpc>
              <a:spcBef>
                <a:spcPct val="0"/>
              </a:spcBef>
              <a:spcAft>
                <a:spcPct val="0"/>
              </a:spcAft>
              <a:buNone/>
            </a:pPr>
            <a:endParaRPr lang="en-US" altLang="en-US" sz="1600" dirty="0">
              <a:solidFill>
                <a:schemeClr val="accent2"/>
              </a:solidFill>
              <a:latin typeface="Goudy Old Style" panose="02020502050305020303" pitchFamily="18" charset="0"/>
            </a:endParaRPr>
          </a:p>
          <a:p>
            <a:pPr marL="742950" lvl="1" indent="-285750" eaLnBrk="0" fontAlgn="base" hangingPunct="0">
              <a:lnSpc>
                <a:spcPct val="100000"/>
              </a:lnSpc>
              <a:spcBef>
                <a:spcPct val="0"/>
              </a:spcBef>
              <a:spcAft>
                <a:spcPct val="0"/>
              </a:spcAft>
            </a:pPr>
            <a:r>
              <a:rPr lang="en-US" altLang="en-US" sz="1600" b="1" dirty="0">
                <a:solidFill>
                  <a:schemeClr val="accent2"/>
                </a:solidFill>
                <a:latin typeface="Goudy Old Style" panose="02020502050305020303" pitchFamily="18" charset="0"/>
              </a:rPr>
              <a:t>100% Affordable Housing (Group C): </a:t>
            </a:r>
            <a:r>
              <a:rPr lang="en-US" altLang="en-US" sz="1600" dirty="0">
                <a:solidFill>
                  <a:schemeClr val="accent2"/>
                </a:solidFill>
                <a:latin typeface="Goudy Old Style" panose="02020502050305020303" pitchFamily="18" charset="0"/>
              </a:rPr>
              <a:t>No market-rate units, long-term affordability.</a:t>
            </a:r>
            <a:endParaRPr lang="en-US" altLang="en-US" dirty="0">
              <a:solidFill>
                <a:schemeClr val="accent2"/>
              </a:solidFill>
              <a:latin typeface="Goudy Old Style" panose="02020502050305020303" pitchFamily="18" charset="0"/>
            </a:endParaRPr>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93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U.S. Models Examined</a:t>
            </a:r>
            <a:endParaRPr lang="en-US" dirty="0">
              <a:latin typeface="Goudy Old Style" panose="02020502050305020303" pitchFamily="18" charset="0"/>
            </a:endParaRPr>
          </a:p>
        </p:txBody>
      </p:sp>
      <p:sp>
        <p:nvSpPr>
          <p:cNvPr id="3" name="Text Placeholder 2"/>
          <p:cNvSpPr>
            <a:spLocks noGrp="1"/>
          </p:cNvSpPr>
          <p:nvPr>
            <p:ph type="body" idx="1"/>
          </p:nvPr>
        </p:nvSpPr>
        <p:spPr>
          <a:xfrm>
            <a:off x="311700" y="1017725"/>
            <a:ext cx="8520600" cy="3685904"/>
          </a:xfrm>
        </p:spPr>
        <p:txBody>
          <a:bodyPr>
            <a:normAutofit fontScale="70000" lnSpcReduction="20000"/>
          </a:bodyPr>
          <a:lstStyle/>
          <a:p>
            <a:pPr marL="0" lvl="0" indent="0" eaLnBrk="0" fontAlgn="base" hangingPunct="0">
              <a:lnSpc>
                <a:spcPct val="100000"/>
              </a:lnSpc>
              <a:spcBef>
                <a:spcPts val="600"/>
              </a:spcBef>
              <a:spcAft>
                <a:spcPct val="0"/>
              </a:spcAft>
              <a:buClrTx/>
              <a:buSzTx/>
              <a:buNone/>
            </a:pPr>
            <a:r>
              <a:rPr lang="en-US" altLang="en-US" sz="2300" b="1" dirty="0">
                <a:solidFill>
                  <a:schemeClr val="accent2"/>
                </a:solidFill>
                <a:latin typeface="Goudy Old Style" panose="02020502050305020303" pitchFamily="18" charset="0"/>
              </a:rPr>
              <a:t>Group A: Mixed-Income Housing</a:t>
            </a:r>
            <a:endParaRPr lang="en-US" altLang="en-US" sz="2300" dirty="0">
              <a:solidFill>
                <a:schemeClr val="accent2"/>
              </a:solidFill>
              <a:latin typeface="Goudy Old Style" panose="02020502050305020303" pitchFamily="18" charset="0"/>
            </a:endParaRPr>
          </a:p>
          <a:p>
            <a:pPr marL="457200" lvl="1" indent="0" eaLnBrk="0" fontAlgn="base" hangingPunct="0">
              <a:lnSpc>
                <a:spcPct val="100000"/>
              </a:lnSpc>
              <a:spcBef>
                <a:spcPts val="600"/>
              </a:spcBef>
              <a:spcAft>
                <a:spcPct val="0"/>
              </a:spcAft>
              <a:buClrTx/>
              <a:buSzTx/>
              <a:buFontTx/>
              <a:buChar char="•"/>
            </a:pPr>
            <a:r>
              <a:rPr lang="en-US" altLang="en-US" sz="1700" b="1" dirty="0">
                <a:solidFill>
                  <a:schemeClr val="accent2"/>
                </a:solidFill>
                <a:latin typeface="Goudy Old Style" panose="02020502050305020303" pitchFamily="18" charset="0"/>
              </a:rPr>
              <a:t>Montgomery County, MD</a:t>
            </a:r>
            <a:r>
              <a:rPr lang="en-US" altLang="en-US" sz="1700" dirty="0">
                <a:solidFill>
                  <a:schemeClr val="accent2"/>
                </a:solidFill>
                <a:latin typeface="Goudy Old Style" panose="02020502050305020303" pitchFamily="18" charset="0"/>
              </a:rPr>
              <a:t> – Housing Production Fund</a:t>
            </a:r>
          </a:p>
          <a:p>
            <a:pPr marL="457200" lvl="1" indent="0" eaLnBrk="0" fontAlgn="base" hangingPunct="0">
              <a:lnSpc>
                <a:spcPct val="100000"/>
              </a:lnSpc>
              <a:spcBef>
                <a:spcPts val="600"/>
              </a:spcBef>
              <a:spcAft>
                <a:spcPct val="0"/>
              </a:spcAft>
              <a:buClrTx/>
              <a:buSzTx/>
              <a:buFontTx/>
              <a:buChar char="•"/>
            </a:pPr>
            <a:r>
              <a:rPr lang="en-US" altLang="en-US" sz="1700" b="1" dirty="0">
                <a:solidFill>
                  <a:schemeClr val="accent2"/>
                </a:solidFill>
                <a:latin typeface="Goudy Old Style" panose="02020502050305020303" pitchFamily="18" charset="0"/>
              </a:rPr>
              <a:t>Atlanta, GA</a:t>
            </a:r>
            <a:r>
              <a:rPr lang="en-US" altLang="en-US" sz="1700" dirty="0">
                <a:solidFill>
                  <a:schemeClr val="accent2"/>
                </a:solidFill>
                <a:latin typeface="Goudy Old Style" panose="02020502050305020303" pitchFamily="18" charset="0"/>
              </a:rPr>
              <a:t> – Atlanta Urban Development Corporation (AUD)</a:t>
            </a:r>
          </a:p>
          <a:p>
            <a:pPr marL="457200" lvl="1" indent="0" eaLnBrk="0" fontAlgn="base" hangingPunct="0">
              <a:lnSpc>
                <a:spcPct val="100000"/>
              </a:lnSpc>
              <a:spcBef>
                <a:spcPts val="600"/>
              </a:spcBef>
              <a:spcAft>
                <a:spcPct val="0"/>
              </a:spcAft>
              <a:buClrTx/>
              <a:buSzTx/>
              <a:buFontTx/>
              <a:buChar char="•"/>
            </a:pPr>
            <a:r>
              <a:rPr lang="en-US" altLang="en-US" sz="1700" b="1" dirty="0">
                <a:solidFill>
                  <a:schemeClr val="accent2"/>
                </a:solidFill>
                <a:latin typeface="Goudy Old Style" panose="02020502050305020303" pitchFamily="18" charset="0"/>
              </a:rPr>
              <a:t>Chicago, IL</a:t>
            </a:r>
            <a:r>
              <a:rPr lang="en-US" altLang="en-US" sz="1700" dirty="0">
                <a:solidFill>
                  <a:schemeClr val="accent2"/>
                </a:solidFill>
                <a:latin typeface="Goudy Old Style" panose="02020502050305020303" pitchFamily="18" charset="0"/>
              </a:rPr>
              <a:t> – Green Social Housing Revolving Fund</a:t>
            </a:r>
          </a:p>
          <a:p>
            <a:pPr marL="457200" lvl="1" indent="0" eaLnBrk="0" fontAlgn="base" hangingPunct="0">
              <a:lnSpc>
                <a:spcPct val="100000"/>
              </a:lnSpc>
              <a:spcBef>
                <a:spcPts val="600"/>
              </a:spcBef>
              <a:spcAft>
                <a:spcPct val="0"/>
              </a:spcAft>
              <a:buClrTx/>
              <a:buSzTx/>
              <a:buFontTx/>
              <a:buChar char="•"/>
            </a:pPr>
            <a:r>
              <a:rPr lang="en-US" altLang="en-US" sz="1700" b="1" dirty="0">
                <a:solidFill>
                  <a:schemeClr val="accent2"/>
                </a:solidFill>
                <a:latin typeface="Goudy Old Style" panose="02020502050305020303" pitchFamily="18" charset="0"/>
              </a:rPr>
              <a:t>Colorado</a:t>
            </a:r>
            <a:r>
              <a:rPr lang="en-US" altLang="en-US" sz="1700" dirty="0">
                <a:solidFill>
                  <a:schemeClr val="accent2"/>
                </a:solidFill>
                <a:latin typeface="Goudy Old Style" panose="02020502050305020303" pitchFamily="18" charset="0"/>
              </a:rPr>
              <a:t> – Affordable Housing Financing Fund</a:t>
            </a:r>
          </a:p>
          <a:p>
            <a:pPr marL="0" lvl="0" indent="0" eaLnBrk="0" fontAlgn="base" hangingPunct="0">
              <a:lnSpc>
                <a:spcPct val="100000"/>
              </a:lnSpc>
              <a:spcBef>
                <a:spcPts val="600"/>
              </a:spcBef>
              <a:spcAft>
                <a:spcPct val="0"/>
              </a:spcAft>
              <a:buClrTx/>
              <a:buSzTx/>
              <a:buNone/>
            </a:pPr>
            <a:endParaRPr lang="en-US" altLang="en-US" sz="2300" b="1" dirty="0">
              <a:solidFill>
                <a:schemeClr val="accent2"/>
              </a:solidFill>
              <a:latin typeface="Goudy Old Style" panose="02020502050305020303" pitchFamily="18" charset="0"/>
            </a:endParaRPr>
          </a:p>
          <a:p>
            <a:pPr marL="0" lvl="0" indent="0" eaLnBrk="0" fontAlgn="base" hangingPunct="0">
              <a:lnSpc>
                <a:spcPct val="100000"/>
              </a:lnSpc>
              <a:spcBef>
                <a:spcPts val="600"/>
              </a:spcBef>
              <a:spcAft>
                <a:spcPct val="0"/>
              </a:spcAft>
              <a:buClrTx/>
              <a:buSzTx/>
              <a:buNone/>
            </a:pPr>
            <a:r>
              <a:rPr lang="en-US" altLang="en-US" sz="2300" b="1" dirty="0">
                <a:solidFill>
                  <a:schemeClr val="accent2"/>
                </a:solidFill>
                <a:latin typeface="Goudy Old Style" panose="02020502050305020303" pitchFamily="18" charset="0"/>
              </a:rPr>
              <a:t>Group B: Public Housing Conversions</a:t>
            </a:r>
            <a:endParaRPr lang="en-US" altLang="en-US" sz="2300" dirty="0">
              <a:solidFill>
                <a:schemeClr val="accent2"/>
              </a:solidFill>
              <a:latin typeface="Goudy Old Style" panose="02020502050305020303" pitchFamily="18" charset="0"/>
            </a:endParaRPr>
          </a:p>
          <a:p>
            <a:pPr marL="457200" lvl="1" indent="0" eaLnBrk="0" fontAlgn="base" hangingPunct="0">
              <a:lnSpc>
                <a:spcPct val="100000"/>
              </a:lnSpc>
              <a:spcBef>
                <a:spcPts val="600"/>
              </a:spcBef>
              <a:spcAft>
                <a:spcPct val="0"/>
              </a:spcAft>
              <a:buClrTx/>
              <a:buSzTx/>
              <a:buFontTx/>
              <a:buChar char="•"/>
            </a:pPr>
            <a:r>
              <a:rPr lang="en-US" altLang="en-US" sz="1700" b="1" dirty="0">
                <a:solidFill>
                  <a:schemeClr val="accent2"/>
                </a:solidFill>
                <a:latin typeface="Goudy Old Style" panose="02020502050305020303" pitchFamily="18" charset="0"/>
              </a:rPr>
              <a:t>Boston, MA</a:t>
            </a:r>
            <a:r>
              <a:rPr lang="en-US" altLang="en-US" sz="1700" dirty="0">
                <a:solidFill>
                  <a:schemeClr val="accent2"/>
                </a:solidFill>
                <a:latin typeface="Goudy Old Style" panose="02020502050305020303" pitchFamily="18" charset="0"/>
              </a:rPr>
              <a:t> – Boston Housing Authority (Faircloth-to-RAD)</a:t>
            </a:r>
          </a:p>
          <a:p>
            <a:pPr marL="457200" lvl="1" indent="0" eaLnBrk="0" fontAlgn="base" hangingPunct="0">
              <a:lnSpc>
                <a:spcPct val="100000"/>
              </a:lnSpc>
              <a:spcBef>
                <a:spcPts val="600"/>
              </a:spcBef>
              <a:spcAft>
                <a:spcPct val="0"/>
              </a:spcAft>
              <a:buClrTx/>
              <a:buSzTx/>
              <a:buFontTx/>
              <a:buChar char="•"/>
            </a:pPr>
            <a:r>
              <a:rPr lang="en-US" altLang="en-US" sz="1700" b="1" dirty="0">
                <a:solidFill>
                  <a:schemeClr val="accent2"/>
                </a:solidFill>
                <a:latin typeface="Goudy Old Style" panose="02020502050305020303" pitchFamily="18" charset="0"/>
              </a:rPr>
              <a:t>Cambridge, MA</a:t>
            </a:r>
            <a:r>
              <a:rPr lang="en-US" altLang="en-US" sz="1700" dirty="0">
                <a:solidFill>
                  <a:schemeClr val="accent2"/>
                </a:solidFill>
                <a:latin typeface="Goudy Old Style" panose="02020502050305020303" pitchFamily="18" charset="0"/>
              </a:rPr>
              <a:t> – Cambridge Housing Authority</a:t>
            </a:r>
          </a:p>
          <a:p>
            <a:pPr marL="457200" lvl="1" indent="0" eaLnBrk="0" fontAlgn="base" hangingPunct="0">
              <a:lnSpc>
                <a:spcPct val="100000"/>
              </a:lnSpc>
              <a:spcBef>
                <a:spcPts val="600"/>
              </a:spcBef>
              <a:spcAft>
                <a:spcPct val="0"/>
              </a:spcAft>
              <a:buClrTx/>
              <a:buSzTx/>
              <a:buFontTx/>
              <a:buChar char="•"/>
            </a:pPr>
            <a:r>
              <a:rPr lang="en-US" altLang="en-US" sz="1700" b="1" dirty="0">
                <a:solidFill>
                  <a:schemeClr val="accent2"/>
                </a:solidFill>
                <a:latin typeface="Goudy Old Style" panose="02020502050305020303" pitchFamily="18" charset="0"/>
              </a:rPr>
              <a:t>Hawaii</a:t>
            </a:r>
            <a:r>
              <a:rPr lang="en-US" altLang="en-US" sz="1700" dirty="0">
                <a:solidFill>
                  <a:schemeClr val="accent2"/>
                </a:solidFill>
                <a:latin typeface="Goudy Old Style" panose="02020502050305020303" pitchFamily="18" charset="0"/>
              </a:rPr>
              <a:t> – Hawaii Public Housing Authority</a:t>
            </a:r>
          </a:p>
          <a:p>
            <a:pPr marL="0" lvl="0" indent="0" eaLnBrk="0" fontAlgn="base" hangingPunct="0">
              <a:lnSpc>
                <a:spcPct val="100000"/>
              </a:lnSpc>
              <a:spcBef>
                <a:spcPts val="600"/>
              </a:spcBef>
              <a:spcAft>
                <a:spcPct val="0"/>
              </a:spcAft>
              <a:buClrTx/>
              <a:buSzTx/>
              <a:buNone/>
            </a:pPr>
            <a:endParaRPr lang="en-US" altLang="en-US" sz="2300" b="1" dirty="0">
              <a:solidFill>
                <a:schemeClr val="accent2"/>
              </a:solidFill>
              <a:latin typeface="Goudy Old Style" panose="02020502050305020303" pitchFamily="18" charset="0"/>
            </a:endParaRPr>
          </a:p>
          <a:p>
            <a:pPr marL="0" lvl="0" indent="0" eaLnBrk="0" fontAlgn="base" hangingPunct="0">
              <a:lnSpc>
                <a:spcPct val="100000"/>
              </a:lnSpc>
              <a:spcBef>
                <a:spcPts val="600"/>
              </a:spcBef>
              <a:spcAft>
                <a:spcPct val="0"/>
              </a:spcAft>
              <a:buClrTx/>
              <a:buSzTx/>
              <a:buNone/>
            </a:pPr>
            <a:r>
              <a:rPr lang="en-US" altLang="en-US" sz="2300" b="1" dirty="0">
                <a:solidFill>
                  <a:schemeClr val="accent2"/>
                </a:solidFill>
                <a:latin typeface="Goudy Old Style" panose="02020502050305020303" pitchFamily="18" charset="0"/>
              </a:rPr>
              <a:t>Group C: 100% Affordable Housing</a:t>
            </a:r>
            <a:endParaRPr lang="en-US" altLang="en-US" sz="2300" dirty="0">
              <a:solidFill>
                <a:schemeClr val="accent2"/>
              </a:solidFill>
              <a:latin typeface="Goudy Old Style" panose="02020502050305020303" pitchFamily="18" charset="0"/>
            </a:endParaRPr>
          </a:p>
          <a:p>
            <a:pPr marL="457200" lvl="1" indent="0" eaLnBrk="0" fontAlgn="base" hangingPunct="0">
              <a:lnSpc>
                <a:spcPct val="100000"/>
              </a:lnSpc>
              <a:spcBef>
                <a:spcPts val="600"/>
              </a:spcBef>
              <a:spcAft>
                <a:spcPct val="0"/>
              </a:spcAft>
              <a:buClrTx/>
              <a:buSzTx/>
              <a:buFontTx/>
              <a:buChar char="•"/>
            </a:pPr>
            <a:r>
              <a:rPr lang="en-US" altLang="en-US" sz="1700" b="1" dirty="0">
                <a:solidFill>
                  <a:schemeClr val="tx1"/>
                </a:solidFill>
                <a:latin typeface="Goudy Old Style" panose="02020502050305020303" pitchFamily="18" charset="0"/>
              </a:rPr>
              <a:t>Dakota County, MN</a:t>
            </a:r>
            <a:r>
              <a:rPr lang="en-US" altLang="en-US" sz="1700" dirty="0">
                <a:solidFill>
                  <a:schemeClr val="tx1"/>
                </a:solidFill>
                <a:latin typeface="Goudy Old Style" panose="02020502050305020303" pitchFamily="18" charset="0"/>
              </a:rPr>
              <a:t> – Dakota County Community Development Agency (CDA)</a:t>
            </a:r>
          </a:p>
          <a:p>
            <a:pPr marL="457200" lvl="1" indent="0" eaLnBrk="0" fontAlgn="base" hangingPunct="0">
              <a:lnSpc>
                <a:spcPct val="100000"/>
              </a:lnSpc>
              <a:spcBef>
                <a:spcPts val="600"/>
              </a:spcBef>
              <a:spcAft>
                <a:spcPct val="0"/>
              </a:spcAft>
              <a:buClrTx/>
              <a:buSzTx/>
              <a:buFontTx/>
              <a:buChar char="•"/>
            </a:pPr>
            <a:r>
              <a:rPr lang="en-US" altLang="en-US" sz="1700" b="1" dirty="0">
                <a:solidFill>
                  <a:schemeClr val="tx1"/>
                </a:solidFill>
                <a:latin typeface="Goudy Old Style" panose="02020502050305020303" pitchFamily="18" charset="0"/>
              </a:rPr>
              <a:t>Idaho</a:t>
            </a:r>
            <a:r>
              <a:rPr lang="en-US" altLang="en-US" sz="1700" dirty="0">
                <a:solidFill>
                  <a:schemeClr val="tx1"/>
                </a:solidFill>
                <a:latin typeface="Goudy Old Style" panose="02020502050305020303" pitchFamily="18" charset="0"/>
              </a:rPr>
              <a:t> – The Housing Company (THC)</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1026" name="Picture 2" descr="https://lh7-rt.googleusercontent.com/slidesz/AGV_vUe0TPpA5gV8piyObLBdpRRJxAVUqKNDLRw0mYC1yDeSBYqSiU8uJnzdIA0JTzMBbUcN-bVBU8Uxy5m244ddEd_JTw3y1x4wcA8z7JvXvxsDWHkQ2AxYW5IHyxPaIhna0t7A_VIqpYCjhscKRLsny6v2mfdK4iBK=s2048?key=NgUNGuuLZrmlOVJ64hDD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681" y="1269509"/>
            <a:ext cx="3731619" cy="248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1268" y="3745011"/>
            <a:ext cx="3684496" cy="215444"/>
          </a:xfrm>
          <a:prstGeom prst="rect">
            <a:avLst/>
          </a:prstGeom>
        </p:spPr>
        <p:txBody>
          <a:bodyPr wrap="square">
            <a:spAutoFit/>
          </a:bodyPr>
          <a:lstStyle/>
          <a:p>
            <a:r>
              <a:rPr lang="en-US" sz="800" dirty="0">
                <a:solidFill>
                  <a:srgbClr val="616161"/>
                </a:solidFill>
                <a:latin typeface="Proxima Nova" panose="020B0604020202020204" charset="0"/>
              </a:rPr>
              <a:t>The Laureate, Rockville, MD. Source: Apartments.com</a:t>
            </a:r>
            <a:endParaRPr lang="en-US" sz="800" dirty="0"/>
          </a:p>
        </p:txBody>
      </p:sp>
      <p:cxnSp>
        <p:nvCxnSpPr>
          <p:cNvPr id="7" name="Straight Connector 6"/>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18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Group A Models: Key Features</a:t>
            </a:r>
            <a:endParaRPr lang="en-US" dirty="0">
              <a:latin typeface="Goudy Old Style" panose="02020502050305020303" pitchFamily="18" charset="0"/>
            </a:endParaRPr>
          </a:p>
        </p:txBody>
      </p:sp>
      <p:sp>
        <p:nvSpPr>
          <p:cNvPr id="3" name="Text Placeholder 2"/>
          <p:cNvSpPr>
            <a:spLocks noGrp="1"/>
          </p:cNvSpPr>
          <p:nvPr>
            <p:ph type="body" idx="1"/>
          </p:nvPr>
        </p:nvSpPr>
        <p:spPr/>
        <p:txBody>
          <a:bodyPr>
            <a:normAutofit fontScale="85000" lnSpcReduction="10000"/>
          </a:bodyPr>
          <a:lstStyle/>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Public Investment</a:t>
            </a:r>
            <a:r>
              <a:rPr lang="en-US" altLang="en-US" dirty="0">
                <a:solidFill>
                  <a:schemeClr val="accent2"/>
                </a:solidFill>
                <a:latin typeface="Goudy Old Style" panose="02020502050305020303" pitchFamily="18" charset="0"/>
              </a:rPr>
              <a:t>: Public funds replace private equity to finance mixed-income developments.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Revolving Loan Funds</a:t>
            </a:r>
            <a:r>
              <a:rPr lang="en-US" altLang="en-US" dirty="0">
                <a:solidFill>
                  <a:schemeClr val="accent2"/>
                </a:solidFill>
                <a:latin typeface="Goudy Old Style" panose="02020502050305020303" pitchFamily="18" charset="0"/>
              </a:rPr>
              <a:t>: Publicly capitalized funds, raised through bond proceeds, provide relatively low-cost, short-term loans that are repaid and reinvested.</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Public Ownership Stake</a:t>
            </a:r>
            <a:r>
              <a:rPr lang="en-US" altLang="en-US" dirty="0">
                <a:solidFill>
                  <a:schemeClr val="accent2"/>
                </a:solidFill>
                <a:latin typeface="Goudy Old Style" panose="02020502050305020303" pitchFamily="18" charset="0"/>
              </a:rPr>
              <a:t>: Government secures some degree of ownership/control, influencing development decisions.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Cross-Subsidization</a:t>
            </a:r>
            <a:r>
              <a:rPr lang="en-US" altLang="en-US" dirty="0">
                <a:solidFill>
                  <a:schemeClr val="accent2"/>
                </a:solidFill>
                <a:latin typeface="Goudy Old Style" panose="02020502050305020303" pitchFamily="18" charset="0"/>
              </a:rPr>
              <a:t>: Market-rate units help subsidize affordable units, balancing financial viability with affordability.</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Additional Public Funding</a:t>
            </a:r>
            <a:r>
              <a:rPr lang="en-US" altLang="en-US" dirty="0">
                <a:solidFill>
                  <a:schemeClr val="accent2"/>
                </a:solidFill>
                <a:latin typeface="Goudy Old Style" panose="02020502050305020303" pitchFamily="18" charset="0"/>
              </a:rPr>
              <a:t>: Supported by tax exemptions, bond financing, and other public financing tools.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Targeted for Higher Cost Areas</a:t>
            </a:r>
            <a:r>
              <a:rPr lang="en-US" altLang="en-US" dirty="0">
                <a:solidFill>
                  <a:schemeClr val="accent2"/>
                </a:solidFill>
                <a:latin typeface="Goudy Old Style" panose="02020502050305020303" pitchFamily="18" charset="0"/>
              </a:rPr>
              <a:t>: Large-scale projects aimed at increasing housing access in high cost locations.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15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oudy Old Style" panose="02020502050305020303" pitchFamily="18" charset="0"/>
              </a:rPr>
              <a:t>Group B Models: Key Features</a:t>
            </a:r>
            <a:endParaRPr lang="en-US" dirty="0">
              <a:latin typeface="Goudy Old Style" panose="02020502050305020303" pitchFamily="18" charset="0"/>
            </a:endParaRPr>
          </a:p>
        </p:txBody>
      </p:sp>
      <p:sp>
        <p:nvSpPr>
          <p:cNvPr id="3" name="Text Placeholder 2"/>
          <p:cNvSpPr>
            <a:spLocks noGrp="1"/>
          </p:cNvSpPr>
          <p:nvPr>
            <p:ph type="body" idx="1"/>
          </p:nvPr>
        </p:nvSpPr>
        <p:spPr/>
        <p:txBody>
          <a:bodyPr>
            <a:normAutofit fontScale="92500" lnSpcReduction="10000"/>
          </a:bodyPr>
          <a:lstStyle/>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Public Housing Redevelopment</a:t>
            </a:r>
            <a:r>
              <a:rPr lang="en-US" altLang="en-US" dirty="0">
                <a:solidFill>
                  <a:schemeClr val="accent2"/>
                </a:solidFill>
                <a:latin typeface="Goudy Old Style" panose="02020502050305020303" pitchFamily="18" charset="0"/>
              </a:rPr>
              <a:t>: Redevelop and expand existing public housing units.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Faircloth-to-RAD Conversions</a:t>
            </a:r>
            <a:r>
              <a:rPr lang="en-US" altLang="en-US" dirty="0">
                <a:solidFill>
                  <a:schemeClr val="accent2"/>
                </a:solidFill>
                <a:latin typeface="Goudy Old Style" panose="02020502050305020303" pitchFamily="18" charset="0"/>
              </a:rPr>
              <a:t>: Use Rental Assistance Demonstration (RAD) to convert units to Section 8 housing, with a focus on achieving deeper affordability.</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PHAs as Developers</a:t>
            </a:r>
            <a:r>
              <a:rPr lang="en-US" altLang="en-US" dirty="0">
                <a:solidFill>
                  <a:schemeClr val="accent2"/>
                </a:solidFill>
                <a:latin typeface="Goudy Old Style" panose="02020502050305020303" pitchFamily="18" charset="0"/>
              </a:rPr>
              <a:t>: Public Housing Authorities lead development and manage projects.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Focus on Deep Affordability</a:t>
            </a:r>
            <a:r>
              <a:rPr lang="en-US" altLang="en-US" dirty="0">
                <a:solidFill>
                  <a:schemeClr val="accent2"/>
                </a:solidFill>
                <a:latin typeface="Goudy Old Style" panose="02020502050305020303" pitchFamily="18" charset="0"/>
              </a:rPr>
              <a:t>: Prioritize housing for extremely low-income households.</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Public Financing Tools</a:t>
            </a:r>
            <a:r>
              <a:rPr lang="en-US" altLang="en-US" dirty="0">
                <a:solidFill>
                  <a:schemeClr val="accent2"/>
                </a:solidFill>
                <a:latin typeface="Goudy Old Style" panose="02020502050305020303" pitchFamily="18" charset="0"/>
              </a:rPr>
              <a:t>: Supplement RAD with LIHTC and other public funding.</a:t>
            </a:r>
          </a:p>
          <a:p>
            <a:pPr marL="0" lvl="0" indent="0" eaLnBrk="0" fontAlgn="base" hangingPunct="0">
              <a:lnSpc>
                <a:spcPct val="100000"/>
              </a:lnSpc>
              <a:spcBef>
                <a:spcPct val="0"/>
              </a:spcBef>
              <a:spcAft>
                <a:spcPct val="0"/>
              </a:spcAft>
              <a:buClrTx/>
              <a:buSzTx/>
              <a:buNone/>
            </a:pPr>
            <a:endParaRPr lang="en-US" altLang="en-US" b="1" dirty="0">
              <a:solidFill>
                <a:schemeClr val="accent2"/>
              </a:solidFill>
              <a:latin typeface="Goudy Old Style" panose="02020502050305020303" pitchFamily="18" charset="0"/>
            </a:endParaRPr>
          </a:p>
          <a:p>
            <a:pPr marL="0" lvl="0" indent="0" eaLnBrk="0" fontAlgn="base" hangingPunct="0">
              <a:lnSpc>
                <a:spcPct val="100000"/>
              </a:lnSpc>
              <a:spcBef>
                <a:spcPct val="0"/>
              </a:spcBef>
              <a:spcAft>
                <a:spcPct val="0"/>
              </a:spcAft>
              <a:buClrTx/>
              <a:buSzTx/>
              <a:buNone/>
            </a:pPr>
            <a:r>
              <a:rPr lang="en-US" altLang="en-US" b="1" dirty="0">
                <a:solidFill>
                  <a:schemeClr val="accent2"/>
                </a:solidFill>
                <a:latin typeface="Goudy Old Style" panose="02020502050305020303" pitchFamily="18" charset="0"/>
              </a:rPr>
              <a:t>Development Expertise Needed</a:t>
            </a:r>
            <a:r>
              <a:rPr lang="en-US" altLang="en-US" dirty="0">
                <a:solidFill>
                  <a:schemeClr val="accent2"/>
                </a:solidFill>
                <a:latin typeface="Goudy Old Style" panose="02020502050305020303" pitchFamily="18" charset="0"/>
              </a:rPr>
              <a:t>: PHAs require strong in-house development and management capacity.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cxnSp>
        <p:nvCxnSpPr>
          <p:cNvPr id="5" name="Straight Connector 4"/>
          <p:cNvCxnSpPr/>
          <p:nvPr/>
        </p:nvCxnSpPr>
        <p:spPr>
          <a:xfrm>
            <a:off x="0" y="977965"/>
            <a:ext cx="9144000" cy="6626"/>
          </a:xfrm>
          <a:prstGeom prst="line">
            <a:avLst/>
          </a:prstGeom>
          <a:ln>
            <a:solidFill>
              <a:srgbClr val="914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380600"/>
      </p:ext>
    </p:extLst>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0899A"/>
      </a:dk2>
      <a:lt2>
        <a:srgbClr val="8DB7C5"/>
      </a:lt2>
      <a:accent1>
        <a:srgbClr val="8E421A"/>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F990869E058344A4546143B288597E" ma:contentTypeVersion="1" ma:contentTypeDescription="Create a new document." ma:contentTypeScope="" ma:versionID="8ac1a4ad2f2d5c7660f99c5504fa9d7b">
  <xsd:schema xmlns:xsd="http://www.w3.org/2001/XMLSchema" xmlns:xs="http://www.w3.org/2001/XMLSchema" xmlns:p="http://schemas.microsoft.com/office/2006/metadata/properties" xmlns:ns2="$ListId:commdocs;" xmlns:ns3="http://schemas.microsoft.com/sharepoint/v4" targetNamespace="http://schemas.microsoft.com/office/2006/metadata/properties" ma:root="true" ma:fieldsID="02d95687937d068b980139351c892b6d" ns2:_="" ns3:_="">
    <xsd:import namespace="$ListId:commdocs;"/>
    <xsd:import namespace="http://schemas.microsoft.com/sharepoint/v4"/>
    <xsd:element name="properties">
      <xsd:complexType>
        <xsd:sequence>
          <xsd:element name="documentManagement">
            <xsd:complexType>
              <xsd:all>
                <xsd:element ref="ns2:Grouping"/>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commdocs;" elementFormDefault="qualified">
    <xsd:import namespace="http://schemas.microsoft.com/office/2006/documentManagement/types"/>
    <xsd:import namespace="http://schemas.microsoft.com/office/infopath/2007/PartnerControls"/>
    <xsd:element name="Grouping" ma:index="8" ma:displayName="Grouping" ma:default="Agenda" ma:description="Add a Grouping" ma:internalName="Grouping">
      <xsd:simpleType>
        <xsd:restriction base="dms:Text">
          <xsd:maxLength value="7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rouping xmlns="$ListId:commdocs;">Agenda</Grouping>
    <IconOverlay xmlns="http://schemas.microsoft.com/sharepoint/v4" xsi:nil="true"/>
  </documentManagement>
</p:properties>
</file>

<file path=customXml/itemProps1.xml><?xml version="1.0" encoding="utf-8"?>
<ds:datastoreItem xmlns:ds="http://schemas.openxmlformats.org/officeDocument/2006/customXml" ds:itemID="{EA89EC92-2BC9-49F6-B2F5-104CF58D8003}"/>
</file>

<file path=customXml/itemProps2.xml><?xml version="1.0" encoding="utf-8"?>
<ds:datastoreItem xmlns:ds="http://schemas.openxmlformats.org/officeDocument/2006/customXml" ds:itemID="{7AD4299D-FAD0-4F2C-B7DE-7DF55BCBF150}"/>
</file>

<file path=customXml/itemProps3.xml><?xml version="1.0" encoding="utf-8"?>
<ds:datastoreItem xmlns:ds="http://schemas.openxmlformats.org/officeDocument/2006/customXml" ds:itemID="{E57F5871-A25C-4F5C-8F89-FA6951849B03}"/>
</file>

<file path=docProps/app.xml><?xml version="1.0" encoding="utf-8"?>
<Properties xmlns="http://schemas.openxmlformats.org/officeDocument/2006/extended-properties" xmlns:vt="http://schemas.openxmlformats.org/officeDocument/2006/docPropsVTypes">
  <TotalTime>208</TotalTime>
  <Words>1268</Words>
  <Application>Microsoft Office PowerPoint</Application>
  <PresentationFormat>On-screen Show (16:9)</PresentationFormat>
  <Paragraphs>164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Goudy Old Style</vt:lpstr>
      <vt:lpstr>Arial</vt:lpstr>
      <vt:lpstr>Proxima Nova</vt:lpstr>
      <vt:lpstr>Spearmint</vt:lpstr>
      <vt:lpstr>Exploring Public Development and Ownership Models for Affordable Housing in Rhode Island</vt:lpstr>
      <vt:lpstr>Introduction, Purpose, and Broad Findings</vt:lpstr>
      <vt:lpstr>Defining Public Development and Ownership</vt:lpstr>
      <vt:lpstr>Rhode Island Housing Context</vt:lpstr>
      <vt:lpstr>PowerPoint Presentation</vt:lpstr>
      <vt:lpstr>Overview of Domestic Models</vt:lpstr>
      <vt:lpstr>U.S. Models Examined</vt:lpstr>
      <vt:lpstr>Group A Models: Key Features</vt:lpstr>
      <vt:lpstr>Group B Models: Key Features</vt:lpstr>
      <vt:lpstr>Group C Models: Key Features</vt:lpstr>
      <vt:lpstr>Lessons from International Models</vt:lpstr>
      <vt:lpstr>Summarizing the Domestic Tools Used</vt:lpstr>
      <vt:lpstr>Navigating Risks in Publicly Led Development</vt:lpstr>
      <vt:lpstr>Recommendations for Rhode Island</vt:lpstr>
      <vt:lpstr>Recommendations for Rhode Island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Guzzo, Daria</dc:creator>
  <cp:lastModifiedBy>Amy Rainone</cp:lastModifiedBy>
  <cp:revision>17</cp:revision>
  <cp:lastPrinted>2024-10-15T15:46:55Z</cp:lastPrinted>
  <dcterms:modified xsi:type="dcterms:W3CDTF">2024-10-15T15:47:25Z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0x010100C7F990869E058344A4546143B288597E</vt:lpwstr>
  </property>
</Properties>
</file>